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93.xml" ContentType="application/vnd.openxmlformats-officedocument.presentationml.slideLayou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57" r:id="rId1"/>
    <p:sldMasterId id="2147484271" r:id="rId2"/>
    <p:sldMasterId id="2147484599" r:id="rId3"/>
    <p:sldMasterId id="2147484612" r:id="rId4"/>
    <p:sldMasterId id="2147484625" r:id="rId5"/>
    <p:sldMasterId id="2147484639" r:id="rId6"/>
    <p:sldMasterId id="2147484653" r:id="rId7"/>
    <p:sldMasterId id="2147484666" r:id="rId8"/>
  </p:sldMasterIdLst>
  <p:notesMasterIdLst>
    <p:notesMasterId r:id="rId18"/>
  </p:notesMasterIdLst>
  <p:sldIdLst>
    <p:sldId id="453" r:id="rId9"/>
    <p:sldId id="435" r:id="rId10"/>
    <p:sldId id="452" r:id="rId11"/>
    <p:sldId id="449" r:id="rId12"/>
    <p:sldId id="451" r:id="rId13"/>
    <p:sldId id="437" r:id="rId14"/>
    <p:sldId id="448" r:id="rId15"/>
    <p:sldId id="447" r:id="rId16"/>
    <p:sldId id="445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4CC"/>
    <a:srgbClr val="003399"/>
    <a:srgbClr val="820000"/>
    <a:srgbClr val="008000"/>
    <a:srgbClr val="0075EA"/>
    <a:srgbClr val="E3F3D1"/>
    <a:srgbClr val="D8EEC0"/>
    <a:srgbClr val="C7E6A4"/>
    <a:srgbClr val="E4D2F2"/>
    <a:srgbClr val="0071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0" autoAdjust="0"/>
    <p:restoredTop sz="94279" autoAdjust="0"/>
  </p:normalViewPr>
  <p:slideViewPr>
    <p:cSldViewPr>
      <p:cViewPr>
        <p:scale>
          <a:sx n="110" d="100"/>
          <a:sy n="110" d="100"/>
        </p:scale>
        <p:origin x="-1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gradFill flip="none" rotWithShape="1">
          <a:gsLst>
            <a:gs pos="0">
              <a:prstClr val="white">
                <a:lumMod val="95000"/>
                <a:shade val="30000"/>
                <a:satMod val="115000"/>
              </a:prstClr>
            </a:gs>
            <a:gs pos="50000">
              <a:prstClr val="white">
                <a:lumMod val="95000"/>
                <a:shade val="67500"/>
                <a:satMod val="115000"/>
              </a:prstClr>
            </a:gs>
            <a:gs pos="100000">
              <a:prstClr val="white">
                <a:lumMod val="95000"/>
                <a:shade val="100000"/>
                <a:satMod val="115000"/>
              </a:prstClr>
            </a:gs>
          </a:gsLst>
          <a:lin ang="13500000" scaled="1"/>
          <a:tileRect/>
        </a:gradFill>
      </c:spPr>
    </c:floor>
    <c:sideWall>
      <c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c:spPr>
    </c:sideWall>
    <c:backWall>
      <c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2600000" scaled="0"/>
          <a:tileRect/>
        </a:gradFill>
      </c:spPr>
    </c:backWall>
    <c:plotArea>
      <c:layout>
        <c:manualLayout>
          <c:layoutTarget val="inner"/>
          <c:xMode val="edge"/>
          <c:yMode val="edge"/>
          <c:x val="5.4388918264135971E-2"/>
          <c:y val="6.3046481832988679E-2"/>
          <c:w val="0.80425446657701494"/>
          <c:h val="0.5500789026053687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Земельные участки, предоставленные многодетным гражданам, проживающим в г.о.г.Воронеж, шт.</c:v>
                </c:pt>
              </c:strCache>
            </c:strRef>
          </c:tx>
          <c:spPr>
            <a:gradFill flip="none" rotWithShape="1">
              <a:gsLst>
                <a:gs pos="0">
                  <a:srgbClr val="0F6FC6">
                    <a:lumMod val="75000"/>
                    <a:shade val="30000"/>
                    <a:satMod val="115000"/>
                  </a:srgbClr>
                </a:gs>
                <a:gs pos="50000">
                  <a:srgbClr val="0F6FC6">
                    <a:lumMod val="75000"/>
                    <a:shade val="67500"/>
                    <a:satMod val="115000"/>
                  </a:srgbClr>
                </a:gs>
                <a:gs pos="100000">
                  <a:srgbClr val="0F6FC6">
                    <a:lumMod val="75000"/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dLbls>
            <c:dLbl>
              <c:idx val="0"/>
              <c:layout>
                <c:manualLayout>
                  <c:x val="3.6180934299981592E-3"/>
                  <c:y val="-1.50101525362430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090467149990813E-3"/>
                  <c:y val="-1.12576144021822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361868599963124E-3"/>
                  <c:y val="-1.12576144021822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0452335749954486E-3"/>
                  <c:y val="-3.752538134060759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361868599962404E-3"/>
                  <c:y val="-3.752538134060759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4271401449972334E-3"/>
                  <c:y val="-1.12576144021822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5782828452875088E-3"/>
                  <c:y val="-7.505076268121511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2011-2012 гг.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  <c:pt idx="4">
                  <c:v>2016 г.</c:v>
                </c:pt>
                <c:pt idx="5">
                  <c:v>2017 г.</c:v>
                </c:pt>
                <c:pt idx="6">
                  <c:v>2018 г. </c:v>
                </c:pt>
                <c:pt idx="7">
                  <c:v>2019 г. (на 01.06.)</c:v>
                </c:pt>
                <c:pt idx="8">
                  <c:v>План на 2019 г.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59</c:v>
                </c:pt>
                <c:pt idx="1">
                  <c:v>158</c:v>
                </c:pt>
                <c:pt idx="2">
                  <c:v>113</c:v>
                </c:pt>
                <c:pt idx="3">
                  <c:v>40</c:v>
                </c:pt>
                <c:pt idx="4">
                  <c:v>152</c:v>
                </c:pt>
                <c:pt idx="5">
                  <c:v>152</c:v>
                </c:pt>
                <c:pt idx="6">
                  <c:v>227</c:v>
                </c:pt>
                <c:pt idx="7">
                  <c:v>91</c:v>
                </c:pt>
                <c:pt idx="8">
                  <c:v>180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Земельные участки, предоставленные многодетным гражданам, проживащим в муниципальных районах области, шт.</c:v>
                </c:pt>
              </c:strCache>
            </c:strRef>
          </c:tx>
          <c:dLbls>
            <c:dLbl>
              <c:idx val="0"/>
              <c:layout>
                <c:manualLayout>
                  <c:x val="9.0452335749954486E-3"/>
                  <c:y val="-3.00203050724861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67525239636815E-3"/>
                  <c:y val="-4.59134127893904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271401449972334E-3"/>
                  <c:y val="-5.62880720109113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361868599963124E-3"/>
                  <c:y val="-7.50507626812158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361868599962404E-3"/>
                  <c:y val="-2.25152288043647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2361868599963124E-3"/>
                  <c:y val="-5.25355338768505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2361868599963124E-3"/>
                  <c:y val="-8.25558389493378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2011-2012 гг.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  <c:pt idx="4">
                  <c:v>2016 г.</c:v>
                </c:pt>
                <c:pt idx="5">
                  <c:v>2017 г.</c:v>
                </c:pt>
                <c:pt idx="6">
                  <c:v>2018 г. </c:v>
                </c:pt>
                <c:pt idx="7">
                  <c:v>2019 г. (на 01.06.)</c:v>
                </c:pt>
                <c:pt idx="8">
                  <c:v>План на 2019 г.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304</c:v>
                </c:pt>
                <c:pt idx="1">
                  <c:v>415</c:v>
                </c:pt>
                <c:pt idx="2">
                  <c:v>453</c:v>
                </c:pt>
                <c:pt idx="3">
                  <c:v>269</c:v>
                </c:pt>
                <c:pt idx="4">
                  <c:v>396</c:v>
                </c:pt>
                <c:pt idx="5">
                  <c:v>645</c:v>
                </c:pt>
                <c:pt idx="6">
                  <c:v>1318</c:v>
                </c:pt>
                <c:pt idx="7">
                  <c:v>445</c:v>
                </c:pt>
                <c:pt idx="8">
                  <c:v>947</c:v>
                </c:pt>
              </c:numCache>
            </c:numRef>
          </c:val>
        </c:ser>
        <c:gapWidth val="80"/>
        <c:shape val="box"/>
        <c:axId val="85518976"/>
        <c:axId val="70340992"/>
        <c:axId val="0"/>
      </c:bar3DChart>
      <c:catAx>
        <c:axId val="85518976"/>
        <c:scaling>
          <c:orientation val="minMax"/>
        </c:scaling>
        <c:axPos val="b"/>
        <c:numFmt formatCode="General" sourceLinked="0"/>
        <c:tickLblPos val="nextTo"/>
        <c:crossAx val="70340992"/>
        <c:crosses val="autoZero"/>
        <c:auto val="1"/>
        <c:lblAlgn val="ctr"/>
        <c:lblOffset val="100"/>
      </c:catAx>
      <c:valAx>
        <c:axId val="703409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 algn="ctr">
              <a:defRPr/>
            </a:pPr>
            <a:endParaRPr lang="ru-RU"/>
          </a:p>
        </c:txPr>
        <c:crossAx val="85518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841051935875122E-2"/>
          <c:y val="0.81609964417753622"/>
          <c:w val="0.83974497286076288"/>
          <c:h val="0.16573611219180626"/>
        </c:manualLayout>
      </c:layout>
    </c:legend>
    <c:plotVisOnly val="1"/>
    <c:dispBlanksAs val="gap"/>
  </c:chart>
  <c:txPr>
    <a:bodyPr/>
    <a:lstStyle/>
    <a:p>
      <a:pPr>
        <a:defRPr lang="ru-RU" sz="105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imes New Roman" pitchFamily="18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9489844818800583E-2"/>
          <c:y val="0.14498231000530229"/>
          <c:w val="0.93553106435080291"/>
          <c:h val="0.59422485125862268"/>
        </c:manualLayout>
      </c:layout>
      <c:barChart>
        <c:barDir val="col"/>
        <c:grouping val="clustered"/>
        <c:ser>
          <c:idx val="0"/>
          <c:order val="0"/>
          <c:tx>
            <c:strRef>
              <c:f>Лист3!$B$3</c:f>
              <c:strCache>
                <c:ptCount val="1"/>
                <c:pt idx="0">
                  <c:v>% выполнения плана (за 5 мес.)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dLbls>
            <c:dLbl>
              <c:idx val="3"/>
              <c:layout>
                <c:manualLayout>
                  <c:x val="6.4704197272616249E-3"/>
                  <c:y val="-1.419670623769897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0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Лист3!$A$4:$A$36</c:f>
              <c:strCache>
                <c:ptCount val="33"/>
                <c:pt idx="0">
                  <c:v>Аннинский МР</c:v>
                </c:pt>
                <c:pt idx="1">
                  <c:v>Бобровский МР</c:v>
                </c:pt>
                <c:pt idx="2">
                  <c:v>Богучарский МР</c:v>
                </c:pt>
                <c:pt idx="3">
                  <c:v>Грибановский МР</c:v>
                </c:pt>
                <c:pt idx="4">
                  <c:v>Каменский МР</c:v>
                </c:pt>
                <c:pt idx="5">
                  <c:v>Кантемировский МР</c:v>
                </c:pt>
                <c:pt idx="6">
                  <c:v>Нижнедевицкий МР</c:v>
                </c:pt>
                <c:pt idx="7">
                  <c:v>Новохоперский МР</c:v>
                </c:pt>
                <c:pt idx="8">
                  <c:v>Острогожский МР</c:v>
                </c:pt>
                <c:pt idx="9">
                  <c:v>Петропавловский МР</c:v>
                </c:pt>
                <c:pt idx="10">
                  <c:v>Поворинский МР</c:v>
                </c:pt>
                <c:pt idx="11">
                  <c:v>Репьевский МР</c:v>
                </c:pt>
                <c:pt idx="12">
                  <c:v>Семилукский МР</c:v>
                </c:pt>
                <c:pt idx="13">
                  <c:v>Хохольский МР</c:v>
                </c:pt>
                <c:pt idx="14">
                  <c:v>Эртильский МР</c:v>
                </c:pt>
                <c:pt idx="15">
                  <c:v>Таловский МР</c:v>
                </c:pt>
                <c:pt idx="16">
                  <c:v>Новоусманский МР</c:v>
                </c:pt>
                <c:pt idx="17">
                  <c:v>Россошанский МР</c:v>
                </c:pt>
                <c:pt idx="18">
                  <c:v>г.о.г.Нововоронеж</c:v>
                </c:pt>
                <c:pt idx="19">
                  <c:v>Терновский МР</c:v>
                </c:pt>
                <c:pt idx="20">
                  <c:v>Борисоглебский МР</c:v>
                </c:pt>
                <c:pt idx="21">
                  <c:v>Бутурлиновский МР</c:v>
                </c:pt>
                <c:pt idx="22">
                  <c:v>Калачеевский МР</c:v>
                </c:pt>
                <c:pt idx="23">
                  <c:v>Верхнехавский МР</c:v>
                </c:pt>
                <c:pt idx="24">
                  <c:v>Подгоренский МР</c:v>
                </c:pt>
                <c:pt idx="25">
                  <c:v>Рамонский МР</c:v>
                </c:pt>
                <c:pt idx="26">
                  <c:v>Каширский МР</c:v>
                </c:pt>
                <c:pt idx="27">
                  <c:v>Лискинский МР</c:v>
                </c:pt>
                <c:pt idx="28">
                  <c:v>Верхнемамонский МР</c:v>
                </c:pt>
                <c:pt idx="29">
                  <c:v>Ольховатский МР</c:v>
                </c:pt>
                <c:pt idx="30">
                  <c:v>Панинский МР</c:v>
                </c:pt>
                <c:pt idx="31">
                  <c:v>Павловский МР</c:v>
                </c:pt>
                <c:pt idx="32">
                  <c:v>Воробьевский МР</c:v>
                </c:pt>
              </c:strCache>
            </c:strRef>
          </c:cat>
          <c:val>
            <c:numRef>
              <c:f>Лист3!$B$4:$B$36</c:f>
              <c:numCache>
                <c:formatCode>#,##0.0</c:formatCode>
                <c:ptCount val="3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97.4</c:v>
                </c:pt>
                <c:pt idx="15">
                  <c:v>97.1</c:v>
                </c:pt>
                <c:pt idx="16">
                  <c:v>94.5</c:v>
                </c:pt>
                <c:pt idx="17">
                  <c:v>93.9</c:v>
                </c:pt>
                <c:pt idx="18">
                  <c:v>93.6</c:v>
                </c:pt>
                <c:pt idx="19">
                  <c:v>92.3</c:v>
                </c:pt>
                <c:pt idx="20">
                  <c:v>91.3</c:v>
                </c:pt>
                <c:pt idx="21">
                  <c:v>91.2</c:v>
                </c:pt>
                <c:pt idx="22">
                  <c:v>90.7</c:v>
                </c:pt>
                <c:pt idx="23">
                  <c:v>89.7</c:v>
                </c:pt>
                <c:pt idx="24">
                  <c:v>89.3</c:v>
                </c:pt>
                <c:pt idx="25">
                  <c:v>88.4</c:v>
                </c:pt>
                <c:pt idx="26">
                  <c:v>85.6</c:v>
                </c:pt>
                <c:pt idx="27">
                  <c:v>83.6</c:v>
                </c:pt>
                <c:pt idx="28">
                  <c:v>83.3</c:v>
                </c:pt>
                <c:pt idx="29">
                  <c:v>82.6</c:v>
                </c:pt>
                <c:pt idx="30">
                  <c:v>82.4</c:v>
                </c:pt>
                <c:pt idx="31">
                  <c:v>75.400000000000006</c:v>
                </c:pt>
                <c:pt idx="32">
                  <c:v>71.400000000000006</c:v>
                </c:pt>
              </c:numCache>
            </c:numRef>
          </c:val>
        </c:ser>
        <c:gapWidth val="219"/>
        <c:overlap val="-27"/>
        <c:axId val="73947392"/>
        <c:axId val="85930752"/>
      </c:barChart>
      <c:catAx>
        <c:axId val="73947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44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930752"/>
        <c:crosses val="autoZero"/>
        <c:auto val="1"/>
        <c:lblAlgn val="ctr"/>
        <c:lblOffset val="100"/>
      </c:catAx>
      <c:valAx>
        <c:axId val="85930752"/>
        <c:scaling>
          <c:orientation val="minMax"/>
          <c:max val="1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.##0;\-#.##0" sourceLinked="0"/>
        <c:maj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947392"/>
        <c:crosses val="autoZero"/>
        <c:crossBetween val="between"/>
        <c:minorUnit val="50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27362313704477"/>
          <c:y val="0.20808063185758124"/>
          <c:w val="0.56833898436976249"/>
          <c:h val="0.76065341046156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33CC3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solidFill>
                <a:srgbClr val="9966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spPr>
              <a:solidFill>
                <a:srgbClr val="003399"/>
              </a:solidFill>
            </c:spPr>
          </c:dPt>
          <c:cat>
            <c:strRef>
              <c:f>Лист1!$A$2:$A$5</c:f>
              <c:strCache>
                <c:ptCount val="4"/>
                <c:pt idx="0">
                  <c:v>100%</c:v>
                </c:pt>
                <c:pt idx="1">
                  <c:v>менее 50</c:v>
                </c:pt>
                <c:pt idx="2">
                  <c:v>более 50%</c:v>
                </c:pt>
                <c:pt idx="3">
                  <c:v>более 80%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1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>
      <a:softEdge rad="0"/>
    </a:effectLst>
  </c:spPr>
  <c:txPr>
    <a:bodyPr/>
    <a:lstStyle/>
    <a:p>
      <a:pPr>
        <a:defRPr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E8458-DF1B-4F9E-80B4-709627B85B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74E9423-D874-4547-B224-033A42F85E6B}">
      <dgm:prSet custT="1"/>
      <dgm:spPr/>
      <dgm:t>
        <a:bodyPr/>
        <a:lstStyle/>
        <a:p>
          <a:pPr algn="just"/>
          <a:r>
            <a:rPr lang="ru-RU" sz="1200" b="1" dirty="0" smtClean="0"/>
            <a:t>Обеспечить 100 % выполнение планового значения регионального показателя эффективности развития муниципальных образований «Доля обеспеченности граждан, имеющих трех и более детей, земельными участками для строительства индивидуальных жилых домов»         в 2019 году </a:t>
          </a:r>
          <a:endParaRPr lang="ru-RU" sz="1200" b="1" dirty="0"/>
        </a:p>
      </dgm:t>
    </dgm:pt>
    <dgm:pt modelId="{341530F5-DE77-4979-84E6-B24410886085}" type="parTrans" cxnId="{6D8D6355-E524-411D-8C05-EA2A02082BBC}">
      <dgm:prSet/>
      <dgm:spPr/>
      <dgm:t>
        <a:bodyPr/>
        <a:lstStyle/>
        <a:p>
          <a:endParaRPr lang="ru-RU"/>
        </a:p>
      </dgm:t>
    </dgm:pt>
    <dgm:pt modelId="{FC447AFF-CEAA-49D6-868E-87C38201084B}" type="sibTrans" cxnId="{6D8D6355-E524-411D-8C05-EA2A02082BBC}">
      <dgm:prSet/>
      <dgm:spPr/>
      <dgm:t>
        <a:bodyPr/>
        <a:lstStyle/>
        <a:p>
          <a:endParaRPr lang="ru-RU"/>
        </a:p>
      </dgm:t>
    </dgm:pt>
    <dgm:pt modelId="{3D5DE68B-6B1F-4E1C-B50F-09FC058BFC0C}">
      <dgm:prSet custT="1"/>
      <dgm:spPr/>
      <dgm:t>
        <a:bodyPr/>
        <a:lstStyle/>
        <a:p>
          <a:pPr algn="just"/>
          <a:r>
            <a:rPr lang="ru-RU" sz="1200" b="1" dirty="0" smtClean="0"/>
            <a:t>Активизировать работу по изысканию новых земельных массивов и формированию земельных участков для предоставления гражданам на безвозмездной основе</a:t>
          </a:r>
          <a:endParaRPr lang="ru-RU" sz="1200" b="1" dirty="0"/>
        </a:p>
      </dgm:t>
    </dgm:pt>
    <dgm:pt modelId="{65A3FA9D-CCC0-4FA0-931C-5EDD31A55E33}" type="sibTrans" cxnId="{82041836-8369-462B-9255-AA06BA975D00}">
      <dgm:prSet/>
      <dgm:spPr/>
      <dgm:t>
        <a:bodyPr/>
        <a:lstStyle/>
        <a:p>
          <a:endParaRPr lang="ru-RU"/>
        </a:p>
      </dgm:t>
    </dgm:pt>
    <dgm:pt modelId="{C013F388-5951-41E5-A030-EF3806EA689C}" type="parTrans" cxnId="{82041836-8369-462B-9255-AA06BA975D00}">
      <dgm:prSet/>
      <dgm:spPr/>
      <dgm:t>
        <a:bodyPr/>
        <a:lstStyle/>
        <a:p>
          <a:endParaRPr lang="ru-RU"/>
        </a:p>
      </dgm:t>
    </dgm:pt>
    <dgm:pt modelId="{6F2F155B-CC98-4392-AA1E-A41420C25CB6}">
      <dgm:prSet custT="1"/>
      <dgm:spPr/>
      <dgm:t>
        <a:bodyPr/>
        <a:lstStyle/>
        <a:p>
          <a:pPr algn="just"/>
          <a:r>
            <a:rPr lang="ru-RU" sz="1200" b="1" dirty="0" smtClean="0"/>
            <a:t>Принять меры к обеспечению объектами инфраструктуры земельных массивов (участков), выделенных для индивидуального жилищного строительства с целью предоставления многодетным семьям</a:t>
          </a:r>
          <a:endParaRPr lang="ru-RU" sz="1200" b="1" dirty="0"/>
        </a:p>
      </dgm:t>
    </dgm:pt>
    <dgm:pt modelId="{FCE8069E-12FF-4D23-AF69-357E3DDC1261}" type="parTrans" cxnId="{AAD81BA5-96DF-4CB1-91A0-278C0926825B}">
      <dgm:prSet/>
      <dgm:spPr/>
      <dgm:t>
        <a:bodyPr/>
        <a:lstStyle/>
        <a:p>
          <a:endParaRPr lang="ru-RU"/>
        </a:p>
      </dgm:t>
    </dgm:pt>
    <dgm:pt modelId="{28CBA1C7-00EA-4EA4-B160-76A334205313}" type="sibTrans" cxnId="{AAD81BA5-96DF-4CB1-91A0-278C0926825B}">
      <dgm:prSet/>
      <dgm:spPr/>
      <dgm:t>
        <a:bodyPr/>
        <a:lstStyle/>
        <a:p>
          <a:endParaRPr lang="ru-RU"/>
        </a:p>
      </dgm:t>
    </dgm:pt>
    <dgm:pt modelId="{1475EF28-64C3-4530-BB2E-3FE7C936EC0E}">
      <dgm:prSet custT="1"/>
      <dgm:spPr/>
      <dgm:t>
        <a:bodyPr/>
        <a:lstStyle/>
        <a:p>
          <a:pPr algn="just"/>
          <a:r>
            <a:rPr lang="ru-RU" sz="1200" b="1" dirty="0" smtClean="0"/>
            <a:t>Принять к сведению проект закона Воронежской области «О внесении изменений в Закон Воронежской области «О регулировании земельных отношений на территории Воронежской области». </a:t>
          </a:r>
        </a:p>
        <a:p>
          <a:pPr algn="just"/>
          <a:r>
            <a:rPr lang="ru-RU" sz="1200" b="1" dirty="0" smtClean="0"/>
            <a:t>Главам администрации муниципальных районов (городских округов) Воронежской области направить в департамент имущественных и земельных отношений Воронежской области предложения по проекту закона в срок до 15.07.2019.</a:t>
          </a:r>
          <a:endParaRPr lang="ru-RU" sz="1200" b="1" dirty="0"/>
        </a:p>
      </dgm:t>
    </dgm:pt>
    <dgm:pt modelId="{05D57C8B-AC47-4612-9EBC-79164125A445}" type="parTrans" cxnId="{E0FA6087-7E36-420D-B6D3-FBB3F9469108}">
      <dgm:prSet/>
      <dgm:spPr/>
      <dgm:t>
        <a:bodyPr/>
        <a:lstStyle/>
        <a:p>
          <a:endParaRPr lang="ru-RU"/>
        </a:p>
      </dgm:t>
    </dgm:pt>
    <dgm:pt modelId="{9B9A442D-4BA7-4259-8052-0F6FE5E84D95}" type="sibTrans" cxnId="{E0FA6087-7E36-420D-B6D3-FBB3F9469108}">
      <dgm:prSet/>
      <dgm:spPr/>
      <dgm:t>
        <a:bodyPr/>
        <a:lstStyle/>
        <a:p>
          <a:endParaRPr lang="ru-RU"/>
        </a:p>
      </dgm:t>
    </dgm:pt>
    <dgm:pt modelId="{A967D058-B758-4871-85F5-48B452A1543C}" type="pres">
      <dgm:prSet presAssocID="{F47E8458-DF1B-4F9E-80B4-709627B85B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FFC423A-E887-4BB3-8C22-4707B4827224}" type="pres">
      <dgm:prSet presAssocID="{F47E8458-DF1B-4F9E-80B4-709627B85B92}" presName="Name1" presStyleCnt="0"/>
      <dgm:spPr/>
    </dgm:pt>
    <dgm:pt modelId="{18E6E22D-9C0A-4EE0-AB74-5FB0303BB8C7}" type="pres">
      <dgm:prSet presAssocID="{F47E8458-DF1B-4F9E-80B4-709627B85B92}" presName="cycle" presStyleCnt="0"/>
      <dgm:spPr/>
    </dgm:pt>
    <dgm:pt modelId="{20D111C6-BEC9-4F28-B897-9FFD38E26361}" type="pres">
      <dgm:prSet presAssocID="{F47E8458-DF1B-4F9E-80B4-709627B85B92}" presName="srcNode" presStyleLbl="node1" presStyleIdx="0" presStyleCnt="4"/>
      <dgm:spPr/>
    </dgm:pt>
    <dgm:pt modelId="{8668796F-E980-496B-8A8F-2FA01C7008BC}" type="pres">
      <dgm:prSet presAssocID="{F47E8458-DF1B-4F9E-80B4-709627B85B92}" presName="conn" presStyleLbl="parChTrans1D2" presStyleIdx="0" presStyleCnt="1" custLinFactNeighborX="-382" custLinFactNeighborY="-645"/>
      <dgm:spPr/>
      <dgm:t>
        <a:bodyPr/>
        <a:lstStyle/>
        <a:p>
          <a:endParaRPr lang="ru-RU"/>
        </a:p>
      </dgm:t>
    </dgm:pt>
    <dgm:pt modelId="{23F5B7CE-2EF8-4B8F-B0CA-AFBA89799047}" type="pres">
      <dgm:prSet presAssocID="{F47E8458-DF1B-4F9E-80B4-709627B85B92}" presName="extraNode" presStyleLbl="node1" presStyleIdx="0" presStyleCnt="4"/>
      <dgm:spPr/>
    </dgm:pt>
    <dgm:pt modelId="{395F3106-F795-4ACC-934E-30B1F8D0235B}" type="pres">
      <dgm:prSet presAssocID="{F47E8458-DF1B-4F9E-80B4-709627B85B92}" presName="dstNode" presStyleLbl="node1" presStyleIdx="0" presStyleCnt="4"/>
      <dgm:spPr/>
    </dgm:pt>
    <dgm:pt modelId="{C3F03912-5EA4-414C-B479-C34DD484FBC8}" type="pres">
      <dgm:prSet presAssocID="{3D5DE68B-6B1F-4E1C-B50F-09FC058BFC0C}" presName="text_1" presStyleLbl="node1" presStyleIdx="0" presStyleCnt="4" custLinFactNeighborX="212" custLinFactNeighborY="-30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DE4A1-5370-4D41-9EE0-88CBF45CCBCA}" type="pres">
      <dgm:prSet presAssocID="{3D5DE68B-6B1F-4E1C-B50F-09FC058BFC0C}" presName="accent_1" presStyleCnt="0"/>
      <dgm:spPr/>
    </dgm:pt>
    <dgm:pt modelId="{6DBBFC9E-B299-4A94-A53F-B6EA8F25D2F9}" type="pres">
      <dgm:prSet presAssocID="{3D5DE68B-6B1F-4E1C-B50F-09FC058BFC0C}" presName="accentRepeatNode" presStyleLbl="solidFgAcc1" presStyleIdx="0" presStyleCnt="4" custScaleX="123516" custScaleY="115809" custLinFactNeighborX="-581" custLinFactNeighborY="-3939"/>
      <dgm:spPr/>
    </dgm:pt>
    <dgm:pt modelId="{B8E71AA4-879A-42A3-8FF7-87F409585F1C}" type="pres">
      <dgm:prSet presAssocID="{E74E9423-D874-4547-B224-033A42F85E6B}" presName="text_2" presStyleLbl="node1" presStyleIdx="1" presStyleCnt="4" custScaleX="100349" custScaleY="103770" custLinFactNeighborX="99" custLinFactNeighborY="-20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E42F4-A04B-4052-8827-EC31ECCB61CE}" type="pres">
      <dgm:prSet presAssocID="{E74E9423-D874-4547-B224-033A42F85E6B}" presName="accent_2" presStyleCnt="0"/>
      <dgm:spPr/>
    </dgm:pt>
    <dgm:pt modelId="{23DB8B67-6B64-4E41-8AE6-87B6317CBB15}" type="pres">
      <dgm:prSet presAssocID="{E74E9423-D874-4547-B224-033A42F85E6B}" presName="accentRepeatNode" presStyleLbl="solidFgAcc1" presStyleIdx="1" presStyleCnt="4" custScaleX="117065" custScaleY="112142" custLinFactNeighborX="-9927" custLinFactNeighborY="-9984"/>
      <dgm:spPr/>
    </dgm:pt>
    <dgm:pt modelId="{56D01688-C351-4AD4-B4EB-DD2F239F5A11}" type="pres">
      <dgm:prSet presAssocID="{6F2F155B-CC98-4392-AA1E-A41420C25CB6}" presName="text_3" presStyleLbl="node1" presStyleIdx="2" presStyleCnt="4" custLinFactNeighborX="-76" custLinFactNeighborY="-15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E602D-C29C-48E4-A69A-28E06C877D3F}" type="pres">
      <dgm:prSet presAssocID="{6F2F155B-CC98-4392-AA1E-A41420C25CB6}" presName="accent_3" presStyleCnt="0"/>
      <dgm:spPr/>
    </dgm:pt>
    <dgm:pt modelId="{C2E054D0-A019-47BB-A685-7E5DF7372FCC}" type="pres">
      <dgm:prSet presAssocID="{6F2F155B-CC98-4392-AA1E-A41420C25CB6}" presName="accentRepeatNode" presStyleLbl="solidFgAcc1" presStyleIdx="2" presStyleCnt="4" custScaleX="127343" custScaleY="124231" custLinFactNeighborX="-9849" custLinFactNeighborY="-5774"/>
      <dgm:spPr/>
    </dgm:pt>
    <dgm:pt modelId="{CAF71070-7205-40ED-9E7C-02563A37B821}" type="pres">
      <dgm:prSet presAssocID="{1475EF28-64C3-4530-BB2E-3FE7C936EC0E}" presName="text_4" presStyleLbl="node1" presStyleIdx="3" presStyleCnt="4" custScaleX="100020" custScaleY="150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BF81E-CDC8-4AEB-A482-F083FD09A34C}" type="pres">
      <dgm:prSet presAssocID="{1475EF28-64C3-4530-BB2E-3FE7C936EC0E}" presName="accent_4" presStyleCnt="0"/>
      <dgm:spPr/>
    </dgm:pt>
    <dgm:pt modelId="{1CBF50A4-D3BA-425D-A722-E94FD8934B05}" type="pres">
      <dgm:prSet presAssocID="{1475EF28-64C3-4530-BB2E-3FE7C936EC0E}" presName="accentRepeatNode" presStyleLbl="solidFgAcc1" presStyleIdx="3" presStyleCnt="4" custScaleX="120429" custScaleY="120563" custLinFactNeighborX="-926" custLinFactNeighborY="-1563"/>
      <dgm:spPr/>
    </dgm:pt>
  </dgm:ptLst>
  <dgm:cxnLst>
    <dgm:cxn modelId="{7F14E54B-EBB5-42C6-B567-2D1E566568B3}" type="presOf" srcId="{3D5DE68B-6B1F-4E1C-B50F-09FC058BFC0C}" destId="{C3F03912-5EA4-414C-B479-C34DD484FBC8}" srcOrd="0" destOrd="0" presId="urn:microsoft.com/office/officeart/2008/layout/VerticalCurvedList"/>
    <dgm:cxn modelId="{6554BB59-F136-41A1-8D88-DE8E2132D879}" type="presOf" srcId="{1475EF28-64C3-4530-BB2E-3FE7C936EC0E}" destId="{CAF71070-7205-40ED-9E7C-02563A37B821}" srcOrd="0" destOrd="0" presId="urn:microsoft.com/office/officeart/2008/layout/VerticalCurvedList"/>
    <dgm:cxn modelId="{82041836-8369-462B-9255-AA06BA975D00}" srcId="{F47E8458-DF1B-4F9E-80B4-709627B85B92}" destId="{3D5DE68B-6B1F-4E1C-B50F-09FC058BFC0C}" srcOrd="0" destOrd="0" parTransId="{C013F388-5951-41E5-A030-EF3806EA689C}" sibTransId="{65A3FA9D-CCC0-4FA0-931C-5EDD31A55E33}"/>
    <dgm:cxn modelId="{04D6F2FB-42FE-4EBF-A68E-1C286D8DC832}" type="presOf" srcId="{6F2F155B-CC98-4392-AA1E-A41420C25CB6}" destId="{56D01688-C351-4AD4-B4EB-DD2F239F5A11}" srcOrd="0" destOrd="0" presId="urn:microsoft.com/office/officeart/2008/layout/VerticalCurvedList"/>
    <dgm:cxn modelId="{6D8D6355-E524-411D-8C05-EA2A02082BBC}" srcId="{F47E8458-DF1B-4F9E-80B4-709627B85B92}" destId="{E74E9423-D874-4547-B224-033A42F85E6B}" srcOrd="1" destOrd="0" parTransId="{341530F5-DE77-4979-84E6-B24410886085}" sibTransId="{FC447AFF-CEAA-49D6-868E-87C38201084B}"/>
    <dgm:cxn modelId="{67F8D827-EA2F-4A7B-9182-F0BE5F8EFC17}" type="presOf" srcId="{65A3FA9D-CCC0-4FA0-931C-5EDD31A55E33}" destId="{8668796F-E980-496B-8A8F-2FA01C7008BC}" srcOrd="0" destOrd="0" presId="urn:microsoft.com/office/officeart/2008/layout/VerticalCurvedList"/>
    <dgm:cxn modelId="{AAD81BA5-96DF-4CB1-91A0-278C0926825B}" srcId="{F47E8458-DF1B-4F9E-80B4-709627B85B92}" destId="{6F2F155B-CC98-4392-AA1E-A41420C25CB6}" srcOrd="2" destOrd="0" parTransId="{FCE8069E-12FF-4D23-AF69-357E3DDC1261}" sibTransId="{28CBA1C7-00EA-4EA4-B160-76A334205313}"/>
    <dgm:cxn modelId="{904F662C-E6C1-4432-81B3-F2EB603E503F}" type="presOf" srcId="{E74E9423-D874-4547-B224-033A42F85E6B}" destId="{B8E71AA4-879A-42A3-8FF7-87F409585F1C}" srcOrd="0" destOrd="0" presId="urn:microsoft.com/office/officeart/2008/layout/VerticalCurvedList"/>
    <dgm:cxn modelId="{66135EC5-C01F-446C-A25E-E50F78D304D2}" type="presOf" srcId="{F47E8458-DF1B-4F9E-80B4-709627B85B92}" destId="{A967D058-B758-4871-85F5-48B452A1543C}" srcOrd="0" destOrd="0" presId="urn:microsoft.com/office/officeart/2008/layout/VerticalCurvedList"/>
    <dgm:cxn modelId="{E0FA6087-7E36-420D-B6D3-FBB3F9469108}" srcId="{F47E8458-DF1B-4F9E-80B4-709627B85B92}" destId="{1475EF28-64C3-4530-BB2E-3FE7C936EC0E}" srcOrd="3" destOrd="0" parTransId="{05D57C8B-AC47-4612-9EBC-79164125A445}" sibTransId="{9B9A442D-4BA7-4259-8052-0F6FE5E84D95}"/>
    <dgm:cxn modelId="{069E7D6E-3032-48F0-A564-DA046256F425}" type="presParOf" srcId="{A967D058-B758-4871-85F5-48B452A1543C}" destId="{7FFC423A-E887-4BB3-8C22-4707B4827224}" srcOrd="0" destOrd="0" presId="urn:microsoft.com/office/officeart/2008/layout/VerticalCurvedList"/>
    <dgm:cxn modelId="{6C8E514F-BE92-4DC0-ACAA-6A9347742454}" type="presParOf" srcId="{7FFC423A-E887-4BB3-8C22-4707B4827224}" destId="{18E6E22D-9C0A-4EE0-AB74-5FB0303BB8C7}" srcOrd="0" destOrd="0" presId="urn:microsoft.com/office/officeart/2008/layout/VerticalCurvedList"/>
    <dgm:cxn modelId="{1D4F2435-E926-4647-A607-8CE863E84DCC}" type="presParOf" srcId="{18E6E22D-9C0A-4EE0-AB74-5FB0303BB8C7}" destId="{20D111C6-BEC9-4F28-B897-9FFD38E26361}" srcOrd="0" destOrd="0" presId="urn:microsoft.com/office/officeart/2008/layout/VerticalCurvedList"/>
    <dgm:cxn modelId="{6C611174-118A-4967-979F-14A94343DD9F}" type="presParOf" srcId="{18E6E22D-9C0A-4EE0-AB74-5FB0303BB8C7}" destId="{8668796F-E980-496B-8A8F-2FA01C7008BC}" srcOrd="1" destOrd="0" presId="urn:microsoft.com/office/officeart/2008/layout/VerticalCurvedList"/>
    <dgm:cxn modelId="{5337AE73-9F99-4918-B16C-C7D4924B0CD4}" type="presParOf" srcId="{18E6E22D-9C0A-4EE0-AB74-5FB0303BB8C7}" destId="{23F5B7CE-2EF8-4B8F-B0CA-AFBA89799047}" srcOrd="2" destOrd="0" presId="urn:microsoft.com/office/officeart/2008/layout/VerticalCurvedList"/>
    <dgm:cxn modelId="{DC9E607B-0B6B-4C70-B15D-6BDB7E35E604}" type="presParOf" srcId="{18E6E22D-9C0A-4EE0-AB74-5FB0303BB8C7}" destId="{395F3106-F795-4ACC-934E-30B1F8D0235B}" srcOrd="3" destOrd="0" presId="urn:microsoft.com/office/officeart/2008/layout/VerticalCurvedList"/>
    <dgm:cxn modelId="{543B47D4-95B9-4E4C-AD16-836CADA5A6BD}" type="presParOf" srcId="{7FFC423A-E887-4BB3-8C22-4707B4827224}" destId="{C3F03912-5EA4-414C-B479-C34DD484FBC8}" srcOrd="1" destOrd="0" presId="urn:microsoft.com/office/officeart/2008/layout/VerticalCurvedList"/>
    <dgm:cxn modelId="{DFE82E23-5E8A-4462-941D-491B78BE7A06}" type="presParOf" srcId="{7FFC423A-E887-4BB3-8C22-4707B4827224}" destId="{1CEDE4A1-5370-4D41-9EE0-88CBF45CCBCA}" srcOrd="2" destOrd="0" presId="urn:microsoft.com/office/officeart/2008/layout/VerticalCurvedList"/>
    <dgm:cxn modelId="{7C47A807-961C-4352-8C6D-475FD294F5A0}" type="presParOf" srcId="{1CEDE4A1-5370-4D41-9EE0-88CBF45CCBCA}" destId="{6DBBFC9E-B299-4A94-A53F-B6EA8F25D2F9}" srcOrd="0" destOrd="0" presId="urn:microsoft.com/office/officeart/2008/layout/VerticalCurvedList"/>
    <dgm:cxn modelId="{89AAB910-EC82-4877-8A70-3B43A7E297D7}" type="presParOf" srcId="{7FFC423A-E887-4BB3-8C22-4707B4827224}" destId="{B8E71AA4-879A-42A3-8FF7-87F409585F1C}" srcOrd="3" destOrd="0" presId="urn:microsoft.com/office/officeart/2008/layout/VerticalCurvedList"/>
    <dgm:cxn modelId="{FD58DEFA-3DDE-4434-8C07-3009CD8885AA}" type="presParOf" srcId="{7FFC423A-E887-4BB3-8C22-4707B4827224}" destId="{6BAE42F4-A04B-4052-8827-EC31ECCB61CE}" srcOrd="4" destOrd="0" presId="urn:microsoft.com/office/officeart/2008/layout/VerticalCurvedList"/>
    <dgm:cxn modelId="{87420465-5E59-4C22-94DF-85E047223452}" type="presParOf" srcId="{6BAE42F4-A04B-4052-8827-EC31ECCB61CE}" destId="{23DB8B67-6B64-4E41-8AE6-87B6317CBB15}" srcOrd="0" destOrd="0" presId="urn:microsoft.com/office/officeart/2008/layout/VerticalCurvedList"/>
    <dgm:cxn modelId="{DA3A7D68-3B9B-4ECA-88E2-3B4449043A7F}" type="presParOf" srcId="{7FFC423A-E887-4BB3-8C22-4707B4827224}" destId="{56D01688-C351-4AD4-B4EB-DD2F239F5A11}" srcOrd="5" destOrd="0" presId="urn:microsoft.com/office/officeart/2008/layout/VerticalCurvedList"/>
    <dgm:cxn modelId="{C66264BD-53F1-4A7A-B8E6-C8A5747C92A3}" type="presParOf" srcId="{7FFC423A-E887-4BB3-8C22-4707B4827224}" destId="{81EE602D-C29C-48E4-A69A-28E06C877D3F}" srcOrd="6" destOrd="0" presId="urn:microsoft.com/office/officeart/2008/layout/VerticalCurvedList"/>
    <dgm:cxn modelId="{B564952E-89B9-4098-B12E-2BA4BA3D238C}" type="presParOf" srcId="{81EE602D-C29C-48E4-A69A-28E06C877D3F}" destId="{C2E054D0-A019-47BB-A685-7E5DF7372FCC}" srcOrd="0" destOrd="0" presId="urn:microsoft.com/office/officeart/2008/layout/VerticalCurvedList"/>
    <dgm:cxn modelId="{1C856AF1-6F2D-4160-B321-E4EDC9156C9F}" type="presParOf" srcId="{7FFC423A-E887-4BB3-8C22-4707B4827224}" destId="{CAF71070-7205-40ED-9E7C-02563A37B821}" srcOrd="7" destOrd="0" presId="urn:microsoft.com/office/officeart/2008/layout/VerticalCurvedList"/>
    <dgm:cxn modelId="{F3C2FB25-A044-467F-8AFE-573644279981}" type="presParOf" srcId="{7FFC423A-E887-4BB3-8C22-4707B4827224}" destId="{11ABF81E-CDC8-4AEB-A482-F083FD09A34C}" srcOrd="8" destOrd="0" presId="urn:microsoft.com/office/officeart/2008/layout/VerticalCurvedList"/>
    <dgm:cxn modelId="{681CD976-C4FA-4C34-9F9A-475B8A5D37D8}" type="presParOf" srcId="{11ABF81E-CDC8-4AEB-A482-F083FD09A34C}" destId="{1CBF50A4-D3BA-425D-A722-E94FD8934B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68796F-E980-496B-8A8F-2FA01C7008BC}">
      <dsp:nvSpPr>
        <dsp:cNvPr id="0" name=""/>
        <dsp:cNvSpPr/>
      </dsp:nvSpPr>
      <dsp:spPr>
        <a:xfrm>
          <a:off x="-5333108" y="-864103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03912-5EA4-414C-B479-C34DD484FBC8}">
      <dsp:nvSpPr>
        <dsp:cNvPr id="0" name=""/>
        <dsp:cNvSpPr/>
      </dsp:nvSpPr>
      <dsp:spPr>
        <a:xfrm>
          <a:off x="594045" y="144017"/>
          <a:ext cx="8146351" cy="731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Активизировать работу по изысканию новых земельных массивов и формированию земельных участков для предоставления гражданам на безвозмездной основе</a:t>
          </a:r>
          <a:endParaRPr lang="ru-RU" sz="1200" b="1" kern="1200" dirty="0"/>
        </a:p>
      </dsp:txBody>
      <dsp:txXfrm>
        <a:off x="594045" y="144017"/>
        <a:ext cx="8146351" cy="731128"/>
      </dsp:txXfrm>
    </dsp:sp>
    <dsp:sp modelId="{6DBBFC9E-B299-4A94-A53F-B6EA8F25D2F9}">
      <dsp:nvSpPr>
        <dsp:cNvPr id="0" name=""/>
        <dsp:cNvSpPr/>
      </dsp:nvSpPr>
      <dsp:spPr>
        <a:xfrm>
          <a:off x="7051" y="165744"/>
          <a:ext cx="1128826" cy="10583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71AA4-879A-42A3-8FF7-87F409585F1C}">
      <dsp:nvSpPr>
        <dsp:cNvPr id="0" name=""/>
        <dsp:cNvSpPr/>
      </dsp:nvSpPr>
      <dsp:spPr>
        <a:xfrm>
          <a:off x="990113" y="1296145"/>
          <a:ext cx="7754146" cy="7586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Обеспечить 100 % выполнение планового значения регионального показателя эффективности развития муниципальных образований «Доля обеспеченности граждан, имеющих трех и более детей, земельными участками для строительства индивидуальных жилых домов»         в 2019 году </a:t>
          </a:r>
          <a:endParaRPr lang="ru-RU" sz="1200" b="1" kern="1200" dirty="0"/>
        </a:p>
      </dsp:txBody>
      <dsp:txXfrm>
        <a:off x="990113" y="1296145"/>
        <a:ext cx="7754146" cy="758692"/>
      </dsp:txXfrm>
    </dsp:sp>
    <dsp:sp modelId="{23DB8B67-6B64-4E41-8AE6-87B6317CBB15}">
      <dsp:nvSpPr>
        <dsp:cNvPr id="0" name=""/>
        <dsp:cNvSpPr/>
      </dsp:nvSpPr>
      <dsp:spPr>
        <a:xfrm>
          <a:off x="370288" y="1224138"/>
          <a:ext cx="1069870" cy="1024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01688-C351-4AD4-B4EB-DD2F239F5A11}">
      <dsp:nvSpPr>
        <dsp:cNvPr id="0" name=""/>
        <dsp:cNvSpPr/>
      </dsp:nvSpPr>
      <dsp:spPr>
        <a:xfrm>
          <a:off x="990075" y="2448272"/>
          <a:ext cx="7727178" cy="731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Принять меры к обеспечению объектами инфраструктуры земельных массивов (участков), выделенных для индивидуального жилищного строительства с целью предоставления многодетным семьям</a:t>
          </a:r>
          <a:endParaRPr lang="ru-RU" sz="1200" b="1" kern="1200" dirty="0"/>
        </a:p>
      </dsp:txBody>
      <dsp:txXfrm>
        <a:off x="990075" y="2448272"/>
        <a:ext cx="7727178" cy="731128"/>
      </dsp:txXfrm>
    </dsp:sp>
    <dsp:sp modelId="{C2E054D0-A019-47BB-A685-7E5DF7372FCC}">
      <dsp:nvSpPr>
        <dsp:cNvPr id="0" name=""/>
        <dsp:cNvSpPr/>
      </dsp:nvSpPr>
      <dsp:spPr>
        <a:xfrm>
          <a:off x="324035" y="2304256"/>
          <a:ext cx="1163801" cy="1135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71070-7205-40ED-9E7C-02563A37B821}">
      <dsp:nvSpPr>
        <dsp:cNvPr id="0" name=""/>
        <dsp:cNvSpPr/>
      </dsp:nvSpPr>
      <dsp:spPr>
        <a:xfrm>
          <a:off x="575960" y="3470668"/>
          <a:ext cx="8147980" cy="1101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34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Принять к сведению проект закона Воронежской области «О внесении изменений в Закон Воронежской области «О регулировании земельных отношений на территории Воронежской области».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Главам администрации муниципальных районов (городских округов) Воронежской области направить в департамент имущественных и земельных отношений Воронежской области предложения по проекту закона в срок до 15.07.2019.</a:t>
          </a:r>
          <a:endParaRPr lang="ru-RU" sz="1200" b="1" kern="1200" dirty="0"/>
        </a:p>
      </dsp:txBody>
      <dsp:txXfrm>
        <a:off x="575960" y="3470668"/>
        <a:ext cx="8147980" cy="1101840"/>
      </dsp:txXfrm>
    </dsp:sp>
    <dsp:sp modelId="{1CBF50A4-D3BA-425D-A722-E94FD8934B05}">
      <dsp:nvSpPr>
        <dsp:cNvPr id="0" name=""/>
        <dsp:cNvSpPr/>
      </dsp:nvSpPr>
      <dsp:spPr>
        <a:xfrm>
          <a:off x="18005" y="3456385"/>
          <a:ext cx="1100614" cy="1101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0.09419</cdr:x>
      <cdr:y>0.39838</cdr:y>
    </cdr:from>
    <cdr:to>
      <cdr:x>0.18963</cdr:x>
      <cdr:y>0.4572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616" y="1950690"/>
          <a:ext cx="532566" cy="28801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51875"/>
              </a:solidFill>
              <a:latin typeface="Arial" pitchFamily="34" charset="0"/>
              <a:cs typeface="Arial" pitchFamily="34" charset="0"/>
            </a:rPr>
            <a:t>363</a:t>
          </a:r>
          <a:endParaRPr lang="ru-RU" sz="1200" b="1" dirty="0">
            <a:solidFill>
              <a:srgbClr val="051875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0.18066</cdr:x>
      <cdr:y>0.32485</cdr:y>
    </cdr:from>
    <cdr:to>
      <cdr:x>0.27099</cdr:x>
      <cdr:y>0.38368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8112" y="1590650"/>
          <a:ext cx="504052" cy="288063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51875"/>
              </a:solidFill>
              <a:latin typeface="Arial" pitchFamily="34" charset="0"/>
              <a:cs typeface="Arial" pitchFamily="34" charset="0"/>
            </a:rPr>
            <a:t>573</a:t>
          </a:r>
          <a:endParaRPr lang="ru-RU" sz="1200" b="1" dirty="0">
            <a:solidFill>
              <a:srgbClr val="051875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0.27744</cdr:x>
      <cdr:y>0.3322</cdr:y>
    </cdr:from>
    <cdr:to>
      <cdr:x>0.37422</cdr:x>
      <cdr:y>0.39103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48172" y="1626654"/>
          <a:ext cx="540043" cy="288063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51875"/>
              </a:solidFill>
              <a:latin typeface="Arial" pitchFamily="34" charset="0"/>
              <a:cs typeface="Arial" pitchFamily="34" charset="0"/>
            </a:rPr>
            <a:t>566</a:t>
          </a:r>
          <a:endParaRPr lang="ru-RU" sz="1200" b="1" dirty="0">
            <a:solidFill>
              <a:srgbClr val="051875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0.52263</cdr:x>
      <cdr:y>0.25868</cdr:y>
    </cdr:from>
    <cdr:to>
      <cdr:x>0.60467</cdr:x>
      <cdr:y>0.3175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16324" y="1266614"/>
          <a:ext cx="457792" cy="288015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51875"/>
              </a:solidFill>
              <a:latin typeface="Arial" pitchFamily="34" charset="0"/>
              <a:cs typeface="Arial" pitchFamily="34" charset="0"/>
            </a:rPr>
            <a:t>797</a:t>
          </a:r>
          <a:endParaRPr lang="ru-RU" sz="1200" b="1" dirty="0">
            <a:solidFill>
              <a:srgbClr val="051875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0.67748</cdr:x>
      <cdr:y>0.3322</cdr:y>
    </cdr:from>
    <cdr:to>
      <cdr:x>0.76726</cdr:x>
      <cdr:y>0.39103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780420" y="1626654"/>
          <a:ext cx="500983" cy="288063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51875"/>
              </a:solidFill>
              <a:latin typeface="Arial" pitchFamily="34" charset="0"/>
              <a:cs typeface="Arial" pitchFamily="34" charset="0"/>
            </a:rPr>
            <a:t>536</a:t>
          </a:r>
          <a:endParaRPr lang="ru-RU" sz="1200" b="1" dirty="0">
            <a:solidFill>
              <a:srgbClr val="051875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0.59197</cdr:x>
      <cdr:y>0.03792</cdr:y>
    </cdr:from>
    <cdr:to>
      <cdr:x>0.6952</cdr:x>
      <cdr:y>0.09243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03269" y="185665"/>
          <a:ext cx="576035" cy="266911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51875"/>
              </a:solidFill>
              <a:latin typeface="Arial" pitchFamily="34" charset="0"/>
              <a:cs typeface="Arial" pitchFamily="34" charset="0"/>
            </a:rPr>
            <a:t>1545</a:t>
          </a:r>
          <a:endParaRPr lang="ru-RU" sz="1200" b="1" dirty="0">
            <a:solidFill>
              <a:srgbClr val="051875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0.4323</cdr:x>
      <cdr:y>0.34691</cdr:y>
    </cdr:from>
    <cdr:to>
      <cdr:x>0.52264</cdr:x>
      <cdr:y>0.40574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12268" y="1698662"/>
          <a:ext cx="504107" cy="288063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51875"/>
              </a:solidFill>
              <a:latin typeface="Arial" pitchFamily="34" charset="0"/>
              <a:cs typeface="Arial" pitchFamily="34" charset="0"/>
            </a:rPr>
            <a:t>548</a:t>
          </a:r>
          <a:endParaRPr lang="ru-RU" sz="1200" b="1" dirty="0">
            <a:solidFill>
              <a:srgbClr val="051875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0.34842</cdr:x>
      <cdr:y>0.41309</cdr:y>
    </cdr:from>
    <cdr:to>
      <cdr:x>0.4452</cdr:x>
      <cdr:y>0.47192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944216" y="2022698"/>
          <a:ext cx="540043" cy="288063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051875"/>
              </a:solidFill>
              <a:latin typeface="Arial" pitchFamily="34" charset="0"/>
              <a:cs typeface="Arial" pitchFamily="34" charset="0"/>
            </a:rPr>
            <a:t>309</a:t>
          </a:r>
          <a:endParaRPr lang="ru-RU" sz="1200" b="1" dirty="0">
            <a:solidFill>
              <a:srgbClr val="051875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0.75087</cdr:x>
      <cdr:y>0.16309</cdr:y>
    </cdr:from>
    <cdr:to>
      <cdr:x>0.85149</cdr:x>
      <cdr:y>0.22192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189949" y="798562"/>
          <a:ext cx="561458" cy="288063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051875"/>
              </a:solidFill>
              <a:latin typeface="Arial" pitchFamily="34" charset="0"/>
              <a:cs typeface="Arial" pitchFamily="34" charset="0"/>
            </a:rPr>
            <a:t>1127</a:t>
          </a:r>
          <a:endParaRPr lang="ru-RU" sz="1200" b="1" dirty="0">
            <a:solidFill>
              <a:srgbClr val="051875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0.35021</cdr:x>
      <cdr:y>0.26404</cdr:y>
    </cdr:from>
    <cdr:to>
      <cdr:x>0.36843</cdr:x>
      <cdr:y>0.36826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2988324" y="1368152"/>
          <a:ext cx="155430" cy="540051"/>
        </a:xfrm>
        <a:prstGeom xmlns:a="http://schemas.openxmlformats.org/drawingml/2006/main" prst="line">
          <a:avLst/>
        </a:prstGeom>
        <a:ln xmlns:a="http://schemas.openxmlformats.org/drawingml/2006/main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0.55274</cdr:x>
      <cdr:y>0.27793</cdr:y>
    </cdr:from>
    <cdr:to>
      <cdr:x>0.65823</cdr:x>
      <cdr:y>0.38188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H="1">
          <a:off x="4716524" y="1440160"/>
          <a:ext cx="900100" cy="538610"/>
        </a:xfrm>
        <a:prstGeom xmlns:a="http://schemas.openxmlformats.org/drawingml/2006/main" prst="line">
          <a:avLst/>
        </a:prstGeom>
        <a:ln xmlns:a="http://schemas.openxmlformats.org/drawingml/2006/main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0.52384</cdr:x>
      <cdr:y>0.62995</cdr:y>
    </cdr:from>
    <cdr:to>
      <cdr:x>0.61908</cdr:x>
      <cdr:y>0.77326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4752528" y="3481645"/>
          <a:ext cx="864096" cy="792088"/>
        </a:xfrm>
        <a:prstGeom xmlns:a="http://schemas.openxmlformats.org/drawingml/2006/main" prst="line">
          <a:avLst/>
        </a:prstGeom>
        <a:ln xmlns:a="http://schemas.openxmlformats.org/drawingml/2006/main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0.11526</cdr:x>
      <cdr:y>0.34742</cdr:y>
    </cdr:from>
    <cdr:to>
      <cdr:x>0.2334</cdr:x>
      <cdr:y>0.47624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>
          <a:off x="983514" y="1800200"/>
          <a:ext cx="1008083" cy="667503"/>
        </a:xfrm>
        <a:prstGeom xmlns:a="http://schemas.openxmlformats.org/drawingml/2006/main" prst="line">
          <a:avLst/>
        </a:prstGeom>
        <a:ln xmlns:a="http://schemas.openxmlformats.org/drawingml/2006/main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0.13487</cdr:x>
      <cdr:y>0.61886</cdr:y>
    </cdr:from>
    <cdr:to>
      <cdr:x>0.1944</cdr:x>
      <cdr:y>0.72961</cdr:y>
    </cdr:to>
    <cdr:cxnSp macro="">
      <cdr:nvCxnSpPr>
        <cdr:cNvPr id="25" name="Прямая соединительная линия 24"/>
        <cdr:cNvCxnSpPr/>
      </cdr:nvCxnSpPr>
      <cdr:spPr>
        <a:xfrm xmlns:a="http://schemas.openxmlformats.org/drawingml/2006/main" flipH="1">
          <a:off x="1223629" y="3420380"/>
          <a:ext cx="540059" cy="612068"/>
        </a:xfrm>
        <a:prstGeom xmlns:a="http://schemas.openxmlformats.org/drawingml/2006/main" prst="line">
          <a:avLst/>
        </a:prstGeom>
        <a:ln xmlns:a="http://schemas.openxmlformats.org/drawingml/2006/main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0.03714</cdr:y>
    </cdr:from>
    <cdr:to>
      <cdr:x>0.32002</cdr:x>
      <cdr:y>0.3657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0" y="205268"/>
          <a:ext cx="2903359" cy="1815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u="sng" dirty="0" smtClean="0">
              <a:solidFill>
                <a:srgbClr val="820000"/>
              </a:solidFill>
              <a:latin typeface="+mn-lt"/>
            </a:rPr>
            <a:t>Обеспеченность </a:t>
          </a:r>
          <a:r>
            <a:rPr lang="ru-RU" sz="1050" b="1" u="sng" dirty="0">
              <a:solidFill>
                <a:srgbClr val="820000"/>
              </a:solidFill>
              <a:latin typeface="+mn-lt"/>
            </a:rPr>
            <a:t>земельными </a:t>
          </a:r>
          <a:r>
            <a:rPr lang="ru-RU" sz="1050" b="1" u="sng" dirty="0" smtClean="0">
              <a:solidFill>
                <a:srgbClr val="820000"/>
              </a:solidFill>
              <a:latin typeface="+mn-lt"/>
            </a:rPr>
            <a:t>участками</a:t>
          </a:r>
        </a:p>
        <a:p xmlns:a="http://schemas.openxmlformats.org/drawingml/2006/main">
          <a:r>
            <a:rPr lang="ru-RU" sz="1050" b="1" u="sng" dirty="0" smtClean="0">
              <a:solidFill>
                <a:srgbClr val="820000"/>
              </a:solidFill>
              <a:latin typeface="+mn-lt"/>
            </a:rPr>
            <a:t>более 50% в следующих муниципальных </a:t>
          </a:r>
        </a:p>
        <a:p xmlns:a="http://schemas.openxmlformats.org/drawingml/2006/main">
          <a:r>
            <a:rPr lang="ru-RU" sz="1050" b="1" u="sng" dirty="0" smtClean="0">
              <a:solidFill>
                <a:srgbClr val="820000"/>
              </a:solidFill>
              <a:latin typeface="+mn-lt"/>
            </a:rPr>
            <a:t>образованиях:</a:t>
          </a:r>
        </a:p>
        <a:p xmlns:a="http://schemas.openxmlformats.org/drawingml/2006/main">
          <a:endParaRPr lang="ru-RU" sz="1050" b="1" u="sng" dirty="0" smtClean="0">
            <a:solidFill>
              <a:srgbClr val="820000"/>
            </a:solidFill>
            <a:latin typeface="+mn-lt"/>
          </a:endParaRPr>
        </a:p>
        <a:p xmlns:a="http://schemas.openxmlformats.org/drawingml/2006/main">
          <a:r>
            <a:rPr lang="ru-RU" sz="1000" b="1" dirty="0" smtClean="0">
              <a:latin typeface="+mn-lt"/>
            </a:rPr>
            <a:t>Аннинский (73,97%)</a:t>
          </a:r>
          <a:endParaRPr lang="ru-RU" sz="1000" b="1" dirty="0">
            <a:latin typeface="+mn-lt"/>
          </a:endParaRPr>
        </a:p>
        <a:p xmlns:a="http://schemas.openxmlformats.org/drawingml/2006/main">
          <a:r>
            <a:rPr lang="ru-RU" sz="1000" b="1" dirty="0">
              <a:latin typeface="+mn-lt"/>
            </a:rPr>
            <a:t>Бобровский </a:t>
          </a:r>
          <a:r>
            <a:rPr lang="ru-RU" sz="1000" b="1" dirty="0" smtClean="0">
              <a:latin typeface="+mn-lt"/>
            </a:rPr>
            <a:t>(62,73%)</a:t>
          </a:r>
          <a:endParaRPr lang="ru-RU" sz="1000" b="1" dirty="0">
            <a:latin typeface="+mn-lt"/>
          </a:endParaRPr>
        </a:p>
        <a:p xmlns:a="http://schemas.openxmlformats.org/drawingml/2006/main">
          <a:r>
            <a:rPr lang="ru-RU" sz="1000" b="1" dirty="0">
              <a:latin typeface="+mn-lt"/>
            </a:rPr>
            <a:t>Новоусманский </a:t>
          </a:r>
          <a:r>
            <a:rPr lang="ru-RU" sz="1000" b="1" dirty="0" smtClean="0">
              <a:latin typeface="+mn-lt"/>
            </a:rPr>
            <a:t> (68,41%)</a:t>
          </a:r>
          <a:endParaRPr lang="ru-RU" sz="1000" b="1" dirty="0">
            <a:latin typeface="+mn-lt"/>
          </a:endParaRPr>
        </a:p>
        <a:p xmlns:a="http://schemas.openxmlformats.org/drawingml/2006/main">
          <a:r>
            <a:rPr lang="ru-RU" sz="1000" b="1" dirty="0">
              <a:latin typeface="+mn-lt"/>
            </a:rPr>
            <a:t>Новохоперский </a:t>
          </a:r>
          <a:r>
            <a:rPr lang="ru-RU" sz="1000" b="1" dirty="0" smtClean="0">
              <a:latin typeface="+mn-lt"/>
            </a:rPr>
            <a:t>(57,14%)</a:t>
          </a:r>
          <a:endParaRPr lang="ru-RU" sz="1000" b="1" dirty="0">
            <a:latin typeface="+mn-lt"/>
          </a:endParaRPr>
        </a:p>
        <a:p xmlns:a="http://schemas.openxmlformats.org/drawingml/2006/main">
          <a:r>
            <a:rPr lang="ru-RU" sz="1000" b="1" dirty="0">
              <a:latin typeface="+mn-lt"/>
            </a:rPr>
            <a:t>Ольховатский </a:t>
          </a:r>
          <a:r>
            <a:rPr lang="ru-RU" sz="1000" b="1" dirty="0" smtClean="0">
              <a:latin typeface="+mn-lt"/>
            </a:rPr>
            <a:t>(79,31%)</a:t>
          </a:r>
          <a:endParaRPr lang="ru-RU" sz="1000" b="1" dirty="0">
            <a:latin typeface="+mn-lt"/>
          </a:endParaRPr>
        </a:p>
        <a:p xmlns:a="http://schemas.openxmlformats.org/drawingml/2006/main">
          <a:r>
            <a:rPr lang="ru-RU" sz="1000" b="1" dirty="0">
              <a:latin typeface="+mn-lt"/>
            </a:rPr>
            <a:t>Рамонский </a:t>
          </a:r>
          <a:r>
            <a:rPr lang="ru-RU" sz="1000" b="1" dirty="0" smtClean="0">
              <a:latin typeface="+mn-lt"/>
            </a:rPr>
            <a:t>(55,36%)</a:t>
          </a:r>
          <a:endParaRPr lang="ru-RU" sz="1000" b="1" dirty="0">
            <a:latin typeface="+mn-lt"/>
          </a:endParaRPr>
        </a:p>
        <a:p xmlns:a="http://schemas.openxmlformats.org/drawingml/2006/main">
          <a:r>
            <a:rPr lang="ru-RU" sz="1000" b="1" dirty="0" smtClean="0">
              <a:latin typeface="+mn-lt"/>
            </a:rPr>
            <a:t>г.о.г. Нововоронеж (69,43%)</a:t>
          </a:r>
          <a:endParaRPr lang="ru-RU" sz="1000" b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0.35319</cdr:x>
      <cdr:y>0.0176</cdr:y>
    </cdr:from>
    <cdr:to>
      <cdr:x>0.69918</cdr:x>
      <cdr:y>0.26262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3204316" y="97273"/>
          <a:ext cx="3138995" cy="1354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u="sng" dirty="0">
              <a:solidFill>
                <a:srgbClr val="820000"/>
              </a:solidFill>
              <a:latin typeface="+mn-lt"/>
            </a:rPr>
            <a:t>Обеспеченность земельными участками </a:t>
          </a:r>
          <a:r>
            <a:rPr lang="ru-RU" sz="1050" b="1" u="sng" dirty="0" smtClean="0">
              <a:solidFill>
                <a:srgbClr val="820000"/>
              </a:solidFill>
              <a:latin typeface="+mn-lt"/>
            </a:rPr>
            <a:t>более </a:t>
          </a:r>
          <a:r>
            <a:rPr lang="ru-RU" sz="1050" b="1" u="sng" dirty="0">
              <a:solidFill>
                <a:srgbClr val="820000"/>
              </a:solidFill>
              <a:latin typeface="+mn-lt"/>
            </a:rPr>
            <a:t>80</a:t>
          </a:r>
          <a:r>
            <a:rPr lang="ru-RU" sz="1050" b="1" u="sng" dirty="0" smtClean="0">
              <a:solidFill>
                <a:srgbClr val="820000"/>
              </a:solidFill>
              <a:latin typeface="+mn-lt"/>
            </a:rPr>
            <a:t>% </a:t>
          </a:r>
          <a:r>
            <a:rPr lang="ru-RU" sz="1050" b="1" u="sng" dirty="0">
              <a:solidFill>
                <a:srgbClr val="820000"/>
              </a:solidFill>
              <a:latin typeface="+mn-lt"/>
            </a:rPr>
            <a:t>в следующих муниципальных </a:t>
          </a:r>
        </a:p>
        <a:p xmlns:a="http://schemas.openxmlformats.org/drawingml/2006/main">
          <a:r>
            <a:rPr lang="ru-RU" sz="1050" b="1" u="sng" dirty="0">
              <a:solidFill>
                <a:srgbClr val="820000"/>
              </a:solidFill>
              <a:latin typeface="+mn-lt"/>
            </a:rPr>
            <a:t>образованиях:</a:t>
          </a:r>
        </a:p>
        <a:p xmlns:a="http://schemas.openxmlformats.org/drawingml/2006/main">
          <a:endParaRPr lang="ru-RU" sz="1050" b="1" u="sng" dirty="0">
            <a:solidFill>
              <a:srgbClr val="820000"/>
            </a:solidFill>
            <a:latin typeface="+mn-lt"/>
          </a:endParaRPr>
        </a:p>
        <a:p xmlns:a="http://schemas.openxmlformats.org/drawingml/2006/main">
          <a:r>
            <a:rPr lang="ru-RU" sz="1000" b="1" dirty="0" smtClean="0">
              <a:latin typeface="+mn-lt"/>
            </a:rPr>
            <a:t>Верхнемамонский (85,71%)</a:t>
          </a:r>
          <a:endParaRPr lang="ru-RU" sz="1000" b="1" dirty="0">
            <a:latin typeface="+mn-lt"/>
          </a:endParaRPr>
        </a:p>
        <a:p xmlns:a="http://schemas.openxmlformats.org/drawingml/2006/main">
          <a:r>
            <a:rPr lang="ru-RU" sz="1000" b="1" dirty="0">
              <a:latin typeface="+mn-lt"/>
            </a:rPr>
            <a:t>Верхнехавский </a:t>
          </a:r>
          <a:r>
            <a:rPr lang="ru-RU" sz="1000" b="1" dirty="0" smtClean="0">
              <a:latin typeface="+mn-lt"/>
            </a:rPr>
            <a:t>(97,5%)</a:t>
          </a:r>
          <a:endParaRPr lang="ru-RU" sz="1000" b="1" dirty="0">
            <a:latin typeface="+mn-lt"/>
          </a:endParaRPr>
        </a:p>
        <a:p xmlns:a="http://schemas.openxmlformats.org/drawingml/2006/main">
          <a:r>
            <a:rPr lang="ru-RU" sz="1000" b="1" dirty="0">
              <a:latin typeface="+mn-lt"/>
            </a:rPr>
            <a:t>Павловский </a:t>
          </a:r>
          <a:r>
            <a:rPr lang="ru-RU" sz="1000" b="1" dirty="0" smtClean="0">
              <a:latin typeface="+mn-lt"/>
            </a:rPr>
            <a:t>(86,55%)</a:t>
          </a:r>
          <a:endParaRPr lang="ru-RU" sz="1000" b="1" dirty="0">
            <a:latin typeface="+mn-lt"/>
          </a:endParaRPr>
        </a:p>
        <a:p xmlns:a="http://schemas.openxmlformats.org/drawingml/2006/main">
          <a:r>
            <a:rPr lang="ru-RU" sz="1000" b="1" dirty="0">
              <a:latin typeface="+mn-lt"/>
            </a:rPr>
            <a:t>Семилукский </a:t>
          </a:r>
          <a:r>
            <a:rPr lang="ru-RU" sz="1000" b="1" dirty="0" smtClean="0">
              <a:latin typeface="+mn-lt"/>
            </a:rPr>
            <a:t>(83,28%)</a:t>
          </a:r>
          <a:endParaRPr lang="ru-RU" sz="1000" b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0.709</cdr:x>
      <cdr:y>0.02411</cdr:y>
    </cdr:from>
    <cdr:to>
      <cdr:x>1</cdr:x>
      <cdr:y>0.76197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6432444" y="133273"/>
          <a:ext cx="2640056" cy="4078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u="sng" dirty="0">
              <a:solidFill>
                <a:srgbClr val="820000"/>
              </a:solidFill>
              <a:latin typeface="+mn-lt"/>
            </a:rPr>
            <a:t>Обеспеченность </a:t>
          </a:r>
          <a:r>
            <a:rPr lang="ru-RU" sz="1050" b="1" u="sng" dirty="0" smtClean="0">
              <a:solidFill>
                <a:srgbClr val="820000"/>
              </a:solidFill>
              <a:latin typeface="+mn-lt"/>
            </a:rPr>
            <a:t>земельными участками 100% </a:t>
          </a:r>
          <a:r>
            <a:rPr lang="ru-RU" sz="1050" b="1" u="sng" dirty="0">
              <a:solidFill>
                <a:srgbClr val="820000"/>
              </a:solidFill>
              <a:latin typeface="+mn-lt"/>
            </a:rPr>
            <a:t>в следующих муниципальных </a:t>
          </a:r>
        </a:p>
        <a:p xmlns:a="http://schemas.openxmlformats.org/drawingml/2006/main">
          <a:r>
            <a:rPr lang="ru-RU" sz="1050" b="1" u="sng" dirty="0">
              <a:solidFill>
                <a:srgbClr val="820000"/>
              </a:solidFill>
              <a:latin typeface="+mn-lt"/>
            </a:rPr>
            <a:t>образованиях:</a:t>
          </a:r>
        </a:p>
        <a:p xmlns:a="http://schemas.openxmlformats.org/drawingml/2006/main">
          <a:endParaRPr lang="ru-RU" sz="1000" dirty="0" smtClean="0">
            <a:latin typeface="+mn-lt"/>
          </a:endParaRPr>
        </a:p>
        <a:p xmlns:a="http://schemas.openxmlformats.org/drawingml/2006/main">
          <a:r>
            <a:rPr lang="ru-RU" sz="1000" b="1" dirty="0" smtClean="0">
              <a:latin typeface="+mn-lt"/>
            </a:rPr>
            <a:t>Воробьевский</a:t>
          </a:r>
          <a:endParaRPr lang="ru-RU" sz="1000" b="1" dirty="0">
            <a:latin typeface="+mn-lt"/>
          </a:endParaRPr>
        </a:p>
        <a:p xmlns:a="http://schemas.openxmlformats.org/drawingml/2006/main">
          <a:r>
            <a:rPr lang="ru-RU" sz="1000" b="1" dirty="0" smtClean="0">
              <a:latin typeface="+mn-lt"/>
            </a:rPr>
            <a:t>Грибановский</a:t>
          </a:r>
        </a:p>
        <a:p xmlns:a="http://schemas.openxmlformats.org/drawingml/2006/main">
          <a:r>
            <a:rPr lang="ru-RU" sz="1000" b="1" dirty="0" smtClean="0">
              <a:latin typeface="+mn-lt"/>
            </a:rPr>
            <a:t>Каменский</a:t>
          </a:r>
        </a:p>
        <a:p xmlns:a="http://schemas.openxmlformats.org/drawingml/2006/main">
          <a:r>
            <a:rPr lang="ru-RU" sz="1000" b="1" dirty="0" smtClean="0">
              <a:latin typeface="+mn-lt"/>
            </a:rPr>
            <a:t>Кантемировский</a:t>
          </a:r>
        </a:p>
        <a:p xmlns:a="http://schemas.openxmlformats.org/drawingml/2006/main">
          <a:r>
            <a:rPr lang="ru-RU" sz="1000" b="1" dirty="0" smtClean="0">
              <a:latin typeface="+mn-lt"/>
            </a:rPr>
            <a:t>Каширский</a:t>
          </a:r>
        </a:p>
        <a:p xmlns:a="http://schemas.openxmlformats.org/drawingml/2006/main">
          <a:r>
            <a:rPr lang="ru-RU" sz="1000" b="1" dirty="0" smtClean="0">
              <a:latin typeface="+mn-lt"/>
            </a:rPr>
            <a:t>Нижнедевицкий</a:t>
          </a:r>
          <a:endParaRPr lang="ru-RU" sz="1000" b="1" dirty="0">
            <a:latin typeface="+mn-lt"/>
          </a:endParaRPr>
        </a:p>
        <a:p xmlns:a="http://schemas.openxmlformats.org/drawingml/2006/main">
          <a:r>
            <a:rPr lang="ru-RU" sz="1000" b="1" dirty="0" smtClean="0">
              <a:latin typeface="+mn-lt"/>
            </a:rPr>
            <a:t>Острогожский</a:t>
          </a:r>
          <a:endParaRPr lang="ru-RU" sz="1000" b="1" dirty="0">
            <a:latin typeface="+mn-lt"/>
          </a:endParaRPr>
        </a:p>
        <a:p xmlns:a="http://schemas.openxmlformats.org/drawingml/2006/main">
          <a:r>
            <a:rPr lang="ru-RU" sz="1000" b="1" dirty="0" smtClean="0">
              <a:latin typeface="+mn-lt"/>
            </a:rPr>
            <a:t>Петропавловский</a:t>
          </a:r>
        </a:p>
        <a:p xmlns:a="http://schemas.openxmlformats.org/drawingml/2006/main">
          <a:r>
            <a:rPr lang="ru-RU" sz="1000" b="1" dirty="0" smtClean="0">
              <a:latin typeface="+mn-lt"/>
            </a:rPr>
            <a:t>Подгоренский</a:t>
          </a:r>
          <a:endParaRPr lang="ru-RU" sz="1000" b="1" dirty="0">
            <a:latin typeface="+mn-lt"/>
          </a:endParaRPr>
        </a:p>
        <a:p xmlns:a="http://schemas.openxmlformats.org/drawingml/2006/main">
          <a:r>
            <a:rPr lang="ru-RU" sz="1000" b="1" dirty="0" smtClean="0">
              <a:latin typeface="+mn-lt"/>
            </a:rPr>
            <a:t>Репьевский</a:t>
          </a:r>
          <a:endParaRPr lang="ru-RU" sz="1000" b="1" dirty="0">
            <a:latin typeface="+mn-lt"/>
          </a:endParaRPr>
        </a:p>
        <a:p xmlns:a="http://schemas.openxmlformats.org/drawingml/2006/main">
          <a:r>
            <a:rPr lang="ru-RU" sz="1000" b="1" dirty="0" smtClean="0">
              <a:latin typeface="+mn-lt"/>
            </a:rPr>
            <a:t>Таловский</a:t>
          </a:r>
          <a:endParaRPr lang="ru-RU" sz="1000" b="1" dirty="0">
            <a:latin typeface="+mn-lt"/>
          </a:endParaRPr>
        </a:p>
        <a:p xmlns:a="http://schemas.openxmlformats.org/drawingml/2006/main">
          <a:r>
            <a:rPr lang="ru-RU" sz="1000" b="1" dirty="0" smtClean="0">
              <a:latin typeface="+mn-lt"/>
            </a:rPr>
            <a:t>Терновский</a:t>
          </a:r>
        </a:p>
        <a:p xmlns:a="http://schemas.openxmlformats.org/drawingml/2006/main">
          <a:r>
            <a:rPr lang="ru-RU" sz="1000" b="1" dirty="0" smtClean="0">
              <a:latin typeface="+mn-lt"/>
            </a:rPr>
            <a:t>Эртильский    </a:t>
          </a:r>
          <a:r>
            <a:rPr lang="ru-RU" sz="1000" dirty="0" smtClean="0">
              <a:latin typeface="+mn-lt"/>
            </a:rPr>
            <a:t>        </a:t>
          </a:r>
        </a:p>
        <a:p xmlns:a="http://schemas.openxmlformats.org/drawingml/2006/main">
          <a:endParaRPr lang="ru-RU" sz="1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 xmlns:a="http://schemas.openxmlformats.org/drawingml/2006/main">
          <a:r>
            <a:rPr lang="ru-RU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 </a:t>
          </a:r>
          <a:r>
            <a:rPr lang="ru-RU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2018 года:</a:t>
          </a:r>
        </a:p>
        <a:p xmlns:a="http://schemas.openxmlformats.org/drawingml/2006/main">
          <a:r>
            <a:rPr lang="ru-RU" sz="1000" b="1" dirty="0">
              <a:latin typeface="+mn-lt"/>
            </a:rPr>
            <a:t>Калачеевский</a:t>
          </a:r>
        </a:p>
        <a:p xmlns:a="http://schemas.openxmlformats.org/drawingml/2006/main">
          <a:r>
            <a:rPr lang="ru-RU" sz="1000" b="1" dirty="0">
              <a:latin typeface="+mn-lt"/>
            </a:rPr>
            <a:t>Панинский</a:t>
          </a:r>
        </a:p>
        <a:p xmlns:a="http://schemas.openxmlformats.org/drawingml/2006/main">
          <a:r>
            <a:rPr lang="ru-RU" sz="1000" b="1" dirty="0">
              <a:latin typeface="+mn-lt"/>
            </a:rPr>
            <a:t>Поворинский</a:t>
          </a:r>
        </a:p>
        <a:p xmlns:a="http://schemas.openxmlformats.org/drawingml/2006/main">
          <a:r>
            <a:rPr lang="ru-RU" sz="1000" b="1" dirty="0">
              <a:latin typeface="+mn-lt"/>
            </a:rPr>
            <a:t>Россошанский </a:t>
          </a:r>
        </a:p>
        <a:p xmlns:a="http://schemas.openxmlformats.org/drawingml/2006/main">
          <a:endParaRPr lang="ru-RU" sz="700" dirty="0" smtClean="0">
            <a:latin typeface="+mn-lt"/>
          </a:endParaRPr>
        </a:p>
        <a:p xmlns:a="http://schemas.openxmlformats.org/drawingml/2006/main">
          <a:endParaRPr lang="ru-RU" sz="1000" dirty="0" smtClean="0">
            <a:latin typeface="+mn-lt"/>
          </a:endParaRPr>
        </a:p>
      </cdr:txBody>
    </cdr:sp>
  </cdr:relSizeAnchor>
  <cdr:relSizeAnchor xmlns:cdr="http://schemas.openxmlformats.org/drawingml/2006/chartDrawing">
    <cdr:from>
      <cdr:x>0.62702</cdr:x>
      <cdr:y>0.72713</cdr:y>
    </cdr:from>
    <cdr:to>
      <cdr:x>0.99212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688632" y="4018766"/>
          <a:ext cx="3312368" cy="1508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u="sng" dirty="0" smtClean="0">
              <a:solidFill>
                <a:srgbClr val="820000"/>
              </a:solidFill>
              <a:latin typeface="+mn-lt"/>
            </a:rPr>
            <a:t>Взяли обязательство в 2019 году достичь 100% обеспеченности земельными участками следующие муниципальные </a:t>
          </a:r>
          <a:endParaRPr lang="ru-RU" sz="1050" b="1" u="sng" dirty="0">
            <a:solidFill>
              <a:srgbClr val="820000"/>
            </a:solidFill>
            <a:latin typeface="+mn-lt"/>
          </a:endParaRPr>
        </a:p>
        <a:p xmlns:a="http://schemas.openxmlformats.org/drawingml/2006/main">
          <a:r>
            <a:rPr lang="ru-RU" sz="1050" b="1" u="sng" dirty="0" smtClean="0">
              <a:solidFill>
                <a:srgbClr val="820000"/>
              </a:solidFill>
              <a:latin typeface="+mn-lt"/>
            </a:rPr>
            <a:t>образования:</a:t>
          </a:r>
          <a:endParaRPr lang="ru-RU" sz="1050" b="1" u="sng" dirty="0">
            <a:solidFill>
              <a:srgbClr val="820000"/>
            </a:solidFill>
            <a:latin typeface="+mn-lt"/>
          </a:endParaRPr>
        </a:p>
        <a:p xmlns:a="http://schemas.openxmlformats.org/drawingml/2006/main">
          <a:endParaRPr lang="ru-RU" sz="1000" dirty="0" smtClean="0">
            <a:latin typeface="+mn-lt"/>
          </a:endParaRPr>
        </a:p>
        <a:p xmlns:a="http://schemas.openxmlformats.org/drawingml/2006/main">
          <a:r>
            <a:rPr lang="ru-RU" sz="1000" b="1" dirty="0" smtClean="0">
              <a:latin typeface="+mn-lt"/>
            </a:rPr>
            <a:t>Борисоглебский </a:t>
          </a:r>
          <a:r>
            <a:rPr lang="ru-RU" sz="1000" b="1" dirty="0">
              <a:latin typeface="+mn-lt"/>
            </a:rPr>
            <a:t>городской </a:t>
          </a:r>
          <a:r>
            <a:rPr lang="ru-RU" sz="1000" b="1" dirty="0" smtClean="0">
              <a:latin typeface="+mn-lt"/>
            </a:rPr>
            <a:t>округ</a:t>
          </a:r>
          <a:endParaRPr lang="ru-RU" sz="1000" b="1" dirty="0">
            <a:latin typeface="+mn-lt"/>
          </a:endParaRPr>
        </a:p>
        <a:p xmlns:a="http://schemas.openxmlformats.org/drawingml/2006/main">
          <a:r>
            <a:rPr lang="ru-RU" sz="1000" b="1" dirty="0" smtClean="0">
              <a:latin typeface="+mn-lt"/>
            </a:rPr>
            <a:t>Бутурлиновский</a:t>
          </a:r>
          <a:endParaRPr lang="ru-RU" sz="1000" b="1" dirty="0">
            <a:latin typeface="+mn-lt"/>
          </a:endParaRPr>
        </a:p>
        <a:p xmlns:a="http://schemas.openxmlformats.org/drawingml/2006/main">
          <a:r>
            <a:rPr lang="ru-RU" sz="1000" b="1" dirty="0">
              <a:latin typeface="+mn-lt"/>
            </a:rPr>
            <a:t>Лискинский </a:t>
          </a:r>
          <a:endParaRPr lang="ru-RU" sz="1000" b="1" dirty="0" smtClean="0">
            <a:latin typeface="+mn-lt"/>
          </a:endParaRPr>
        </a:p>
        <a:p xmlns:a="http://schemas.openxmlformats.org/drawingml/2006/main">
          <a:r>
            <a:rPr lang="ru-RU" sz="1000" b="1" dirty="0" smtClean="0">
              <a:latin typeface="+mn-lt"/>
            </a:rPr>
            <a:t>Хохольский</a:t>
          </a:r>
          <a:endParaRPr lang="ru-RU" sz="900" b="1" dirty="0">
            <a:solidFill>
              <a:srgbClr val="00B0F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</cdr:x>
      <cdr:y>0.76869</cdr:y>
    </cdr:from>
    <cdr:to>
      <cdr:x>0.33755</cdr:x>
      <cdr:y>0.92879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0" y="4248472"/>
          <a:ext cx="3062422" cy="884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u="sng" dirty="0">
              <a:solidFill>
                <a:srgbClr val="820000"/>
              </a:solidFill>
              <a:latin typeface="+mn-lt"/>
            </a:rPr>
            <a:t>Обеспеченность земельными участками </a:t>
          </a:r>
          <a:r>
            <a:rPr lang="ru-RU" sz="1050" b="1" u="sng" dirty="0" smtClean="0">
              <a:solidFill>
                <a:srgbClr val="820000"/>
              </a:solidFill>
              <a:latin typeface="+mn-lt"/>
            </a:rPr>
            <a:t>менее 50% </a:t>
          </a:r>
          <a:r>
            <a:rPr lang="ru-RU" sz="1050" b="1" u="sng" dirty="0">
              <a:solidFill>
                <a:srgbClr val="820000"/>
              </a:solidFill>
              <a:latin typeface="+mn-lt"/>
            </a:rPr>
            <a:t>в следующих муниципальных </a:t>
          </a:r>
        </a:p>
        <a:p xmlns:a="http://schemas.openxmlformats.org/drawingml/2006/main">
          <a:r>
            <a:rPr lang="ru-RU" sz="1050" b="1" u="sng" dirty="0">
              <a:solidFill>
                <a:srgbClr val="820000"/>
              </a:solidFill>
              <a:latin typeface="+mn-lt"/>
            </a:rPr>
            <a:t>образованиях:</a:t>
          </a:r>
        </a:p>
        <a:p xmlns:a="http://schemas.openxmlformats.org/drawingml/2006/main">
          <a:endParaRPr lang="ru-RU" sz="1000" dirty="0" smtClean="0">
            <a:latin typeface="+mn-lt"/>
          </a:endParaRPr>
        </a:p>
        <a:p xmlns:a="http://schemas.openxmlformats.org/drawingml/2006/main">
          <a:r>
            <a:rPr lang="ru-RU" sz="1000" b="1" dirty="0" smtClean="0">
              <a:latin typeface="+mn-lt"/>
            </a:rPr>
            <a:t>Богучарский (45,65%)</a:t>
          </a:r>
          <a:endParaRPr lang="ru-RU" sz="1000" b="1" dirty="0">
            <a:latin typeface="+mn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0196FF-5B0C-4475-BC2D-AF238A7FA9E9}" type="datetimeFigureOut">
              <a:rPr lang="ru-RU"/>
              <a:pPr>
                <a:defRPr/>
              </a:pPr>
              <a:t>28.06.2019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6465"/>
            <a:ext cx="5438775" cy="4467225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E09C14-D7FC-49FE-B1BB-84F280D1E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87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E09C14-D7FC-49FE-B1BB-84F280D1E05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23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D1E551F-1552-424C-A4F6-F5E47CBC22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5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6653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5337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2C9CE-3302-4080-87E3-7B0718F343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0574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E34D-31C0-4823-8453-17D0B65AE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625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D1E551F-1552-424C-A4F6-F5E47CBC2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8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665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1301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3506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5351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8279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6775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947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207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4669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271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7734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2C9CE-3302-4080-87E3-7B0718F3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286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E34D-31C0-4823-8453-17D0B65AE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195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417763" y="4294188"/>
            <a:ext cx="6370637" cy="1582737"/>
          </a:xfrm>
        </p:spPr>
        <p:txBody>
          <a:bodyPr lIns="91440"/>
          <a:lstStyle>
            <a:lvl1pPr>
              <a:defRPr sz="4000">
                <a:solidFill>
                  <a:srgbClr val="4D4D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815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5174083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39945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705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268562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9956692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9946717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1553980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825973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1689560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304295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591800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2087563"/>
            <a:ext cx="26638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2015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3EFC9-187F-4257-BC1B-BA4930A75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003105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1432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6D92E-A0F1-4F21-899A-44CE645BA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4758759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AA875-04F8-469E-9E1C-15B8D3F7D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7753004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666B-5216-440A-9962-0F12D4E93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4430906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24A9-A4B8-4B88-9659-199DDB408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8502680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4587B-DF0B-4677-AD2A-28FF06629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0869116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F7E9-3FCB-4771-AD9A-3B00637F8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129680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4F0AB-D002-40F8-B0B3-20EE8FCF1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1731281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1A770-01C7-4328-9FE6-531A01651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3368422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D692-97F7-4074-B07F-015751B56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453246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C755-FBDD-49CA-B23F-D78B506A1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544023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7996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f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2195513"/>
            <a:ext cx="23923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67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1EDC6-8D15-4CD9-938E-7E93E00AD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4191012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F62F-AFB0-4C41-8BAE-4B5BC28ED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5751573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CABA-AE39-494E-9428-4FBDEB1A5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2149789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4623-85A4-4B01-A56A-BDA33BE10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9807842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2E3F-1A78-4CA3-9C0A-5339D5FA4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446667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CEAF-40FD-4B0C-95CE-884DAE3A4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026972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507C-2C81-4516-B921-7E9D6BEE6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12359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5663-E32B-4E19-B06E-C507EE102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7331574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6356C-98F4-4A22-8E21-AA538E3EB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803830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5241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38B9-5A09-4DAF-B60F-1F5CB8DAF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516598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3550" y="1565275"/>
            <a:ext cx="8339138" cy="467201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43C6-3573-4A08-8B13-AFFF7F887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988285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40415-7022-4F15-A391-966AEB179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4856953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87563"/>
            <a:ext cx="26638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534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6943-8BF2-43AB-99DD-C0219197D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804670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D90D-4122-4C94-A67F-D370325E6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9119175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3858A-18B2-4B03-AE9D-997D026B0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7761509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CFDC-30E8-460E-8276-A35F32A47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5200768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8634D-1D71-4136-BCD5-50D76855E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716510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D74E-A724-4E0B-BB43-447D9E868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702259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250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8EFD-8A8C-4C38-B627-8E14FC9F0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16321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A3F3-510D-47A5-AD86-2D7C9CF68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742131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64F9E-0094-42E9-870E-18F062E1C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537217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093BA-59B1-43FF-AF96-BD7966FB3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352703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7076-3AC8-49B1-82B2-5F34F5DD8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8306780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3550" y="1565275"/>
            <a:ext cx="8339138" cy="467201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91EB-3384-4F96-A9AE-D97C7993D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3689595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2087563"/>
            <a:ext cx="26638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1314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E3D9-CC8E-4093-BCE4-952AA7CCA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7519633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0B55F-0DF5-465C-9342-118A03300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9979441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5A3A6-FBEB-416A-B819-E23C6A9E0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220519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8806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A8E4B-DA7F-4784-9038-09F7E7A4D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4853078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EAFE-08B8-420B-8000-0AEFAFADD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3159965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0FC4-F8BE-4BA1-8CC9-4FBD0E86A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95104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D7F7-3449-4E02-BD25-68B90F6DB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492529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232E-A9F9-43A5-BD82-7024B767C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0810335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9312-08E0-468C-8E04-18A1CF58C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7876457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1C6E9-D1B7-4BCE-9D46-1E84F40B5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2041013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1009-5CB5-493E-82E7-12C2F4963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1253161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2076450"/>
            <a:ext cx="26638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1220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007E-4AF8-45EC-B06E-043B5A7FE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717853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8774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6155-C4A1-4C7C-A16B-7AA798675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081818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A551-C403-49BB-BBD5-8AE76FFE3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6441687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B345-2643-4EE6-9ABC-677C44DFE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8364752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D303-67DB-4403-85CB-939B4049F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581100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9889-C7D3-4306-A182-C25DB0CE7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9394236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92CA7-7224-49D6-A596-5644B5EF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7841289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891C-D7D4-4752-988B-114DC1363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180453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9366E-8DD0-4B34-B18F-7E1084211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2510360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B873D-F818-48BA-9935-D1E4CB302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612424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3B806EF-0628-4AB4-8A1F-0C3C67D65F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04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  <p:sldLayoutId id="2147484270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41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  <p:sldLayoutId id="2147484284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4966" name="Line 6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9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B293A0-F4A1-4E5B-9078-3C8DBDCC3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5685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5687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5688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5689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5690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2058" name="Group 12"/>
          <p:cNvGrpSpPr>
            <a:grpSpLocks/>
          </p:cNvGrpSpPr>
          <p:nvPr/>
        </p:nvGrpSpPr>
        <p:grpSpPr bwMode="auto">
          <a:xfrm>
            <a:off x="7265988" y="6372225"/>
            <a:ext cx="292100" cy="234950"/>
            <a:chOff x="4577" y="4014"/>
            <a:chExt cx="184" cy="148"/>
          </a:xfrm>
        </p:grpSpPr>
        <p:sp>
          <p:nvSpPr>
            <p:cNvPr id="455686" name="AutoShape 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4577" y="4014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5691" name="Line 11"/>
            <p:cNvSpPr>
              <a:spLocks noChangeShapeType="1"/>
            </p:cNvSpPr>
            <p:nvPr userDrawn="1"/>
          </p:nvSpPr>
          <p:spPr bwMode="auto">
            <a:xfrm flipV="1">
              <a:off x="4579" y="4152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8544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  <p:sldLayoutId id="2147484624" r:id="rId12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C27392-7DE5-42CA-8F43-96D09F382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7733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7734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7736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7737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7738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3082" name="Group 12"/>
          <p:cNvGrpSpPr>
            <a:grpSpLocks/>
          </p:cNvGrpSpPr>
          <p:nvPr/>
        </p:nvGrpSpPr>
        <p:grpSpPr bwMode="auto">
          <a:xfrm>
            <a:off x="7577138" y="6345238"/>
            <a:ext cx="292100" cy="238125"/>
            <a:chOff x="4773" y="3997"/>
            <a:chExt cx="184" cy="150"/>
          </a:xfrm>
        </p:grpSpPr>
        <p:sp>
          <p:nvSpPr>
            <p:cNvPr id="457735" name="AutoShape 7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4773" y="3997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57739" name="Line 11"/>
            <p:cNvSpPr>
              <a:spLocks noChangeShapeType="1"/>
            </p:cNvSpPr>
            <p:nvPr userDrawn="1"/>
          </p:nvSpPr>
          <p:spPr bwMode="auto">
            <a:xfrm flipV="1">
              <a:off x="4776" y="4137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57031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7" r:id="rId12"/>
    <p:sldLayoutId id="2147484638" r:id="rId13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E6F78C-319D-4C16-BCCC-863C12C94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9781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9782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9783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9785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978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4106" name="Group 12"/>
          <p:cNvGrpSpPr>
            <a:grpSpLocks/>
          </p:cNvGrpSpPr>
          <p:nvPr/>
        </p:nvGrpSpPr>
        <p:grpSpPr bwMode="auto">
          <a:xfrm>
            <a:off x="7888288" y="6323013"/>
            <a:ext cx="292100" cy="234950"/>
            <a:chOff x="4969" y="3983"/>
            <a:chExt cx="184" cy="148"/>
          </a:xfrm>
        </p:grpSpPr>
        <p:sp>
          <p:nvSpPr>
            <p:cNvPr id="459784" name="AutoShape 8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4969" y="3983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59787" name="Line 11"/>
            <p:cNvSpPr>
              <a:spLocks noChangeShapeType="1"/>
            </p:cNvSpPr>
            <p:nvPr userDrawn="1"/>
          </p:nvSpPr>
          <p:spPr bwMode="auto">
            <a:xfrm flipV="1">
              <a:off x="4972" y="4121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402867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  <p:sldLayoutId id="2147484651" r:id="rId12"/>
    <p:sldLayoutId id="2147484652" r:id="rId13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6785DB-265B-4F73-B147-EA20522A6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829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1830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1831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1832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183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5130" name="Group 12"/>
          <p:cNvGrpSpPr>
            <a:grpSpLocks/>
          </p:cNvGrpSpPr>
          <p:nvPr/>
        </p:nvGrpSpPr>
        <p:grpSpPr bwMode="auto">
          <a:xfrm>
            <a:off x="8199438" y="6289675"/>
            <a:ext cx="292100" cy="236538"/>
            <a:chOff x="5165" y="3962"/>
            <a:chExt cx="184" cy="149"/>
          </a:xfrm>
        </p:grpSpPr>
        <p:sp>
          <p:nvSpPr>
            <p:cNvPr id="461833" name="AutoShape 9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165" y="3962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61835" name="Line 11"/>
            <p:cNvSpPr>
              <a:spLocks noChangeShapeType="1"/>
            </p:cNvSpPr>
            <p:nvPr userDrawn="1"/>
          </p:nvSpPr>
          <p:spPr bwMode="auto">
            <a:xfrm flipV="1">
              <a:off x="5168" y="4101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69953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</p:sldLayoutIdLst>
  <p:transition>
    <p:wipe dir="r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C6C3A0-FEF3-4BD9-9CA7-A51CF1B3D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3877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3878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3879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3880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3881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6154" name="Group 12"/>
          <p:cNvGrpSpPr>
            <a:grpSpLocks/>
          </p:cNvGrpSpPr>
          <p:nvPr/>
        </p:nvGrpSpPr>
        <p:grpSpPr bwMode="auto">
          <a:xfrm>
            <a:off x="8510588" y="6261100"/>
            <a:ext cx="292100" cy="236538"/>
            <a:chOff x="5361" y="3944"/>
            <a:chExt cx="184" cy="149"/>
          </a:xfrm>
        </p:grpSpPr>
        <p:sp>
          <p:nvSpPr>
            <p:cNvPr id="463882" name="AutoShape 10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361" y="3944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63883" name="Line 11"/>
            <p:cNvSpPr>
              <a:spLocks noChangeShapeType="1"/>
            </p:cNvSpPr>
            <p:nvPr userDrawn="1"/>
          </p:nvSpPr>
          <p:spPr bwMode="auto">
            <a:xfrm flipV="1">
              <a:off x="5364" y="4083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79249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139778" y="106317"/>
            <a:ext cx="59779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Семинар-совещание </a:t>
            </a:r>
            <a:br>
              <a:rPr lang="ru-RU" sz="22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по актуальным вопросам в сфере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имущественно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-земельных </a:t>
            </a:r>
            <a:r>
              <a:rPr lang="ru-RU" sz="2200" b="1" dirty="0">
                <a:solidFill>
                  <a:schemeClr val="bg1"/>
                </a:solidFill>
                <a:latin typeface="+mn-lt"/>
              </a:rPr>
              <a:t>отношений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32089" y="2276872"/>
            <a:ext cx="79233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О результатах проводимой работы по предоставлению земельных участков семьям, имеющим трех и более детей.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79896" y="5181624"/>
            <a:ext cx="482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Галкина Людмила Борисовна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70914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="" xmlns:p14="http://schemas.microsoft.com/office/powerpoint/2010/main" val="1974083"/>
              </p:ext>
            </p:extLst>
          </p:nvPr>
        </p:nvGraphicFramePr>
        <p:xfrm>
          <a:off x="107504" y="1370298"/>
          <a:ext cx="5580112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045813" y="1307519"/>
            <a:ext cx="3882671" cy="3954929"/>
          </a:xfrm>
          <a:prstGeom prst="rect">
            <a:avLst/>
          </a:prstGeom>
          <a:solidFill>
            <a:srgbClr val="FEF1E6">
              <a:alpha val="3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050" b="1" dirty="0" smtClean="0">
                <a:latin typeface="+mn-lt"/>
              </a:rPr>
              <a:t>На </a:t>
            </a:r>
            <a:r>
              <a:rPr lang="ru-RU" sz="1050" b="1" dirty="0">
                <a:latin typeface="+mn-lt"/>
              </a:rPr>
              <a:t>территории Воронежской области </a:t>
            </a:r>
            <a:r>
              <a:rPr lang="ru-RU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9700</a:t>
            </a:r>
            <a:r>
              <a:rPr lang="ru-RU" sz="1050" b="1" dirty="0">
                <a:latin typeface="+mn-lt"/>
              </a:rPr>
              <a:t> многодетных граждан изъявили желание получить земельные участки в собственность бесплатно для индивидуального жилищного строительства, в том числе: </a:t>
            </a:r>
            <a:r>
              <a:rPr lang="ru-RU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4215</a:t>
            </a:r>
            <a:r>
              <a:rPr lang="ru-RU" sz="1050" b="1" dirty="0" smtClean="0">
                <a:latin typeface="+mn-lt"/>
              </a:rPr>
              <a:t> граждан </a:t>
            </a:r>
            <a:r>
              <a:rPr lang="ru-RU" sz="1050" b="1" dirty="0">
                <a:latin typeface="+mn-lt"/>
              </a:rPr>
              <a:t>на территории г.о</a:t>
            </a:r>
            <a:r>
              <a:rPr lang="ru-RU" sz="1050" b="1" dirty="0" smtClean="0">
                <a:latin typeface="+mn-lt"/>
              </a:rPr>
              <a:t>. г</a:t>
            </a:r>
            <a:r>
              <a:rPr lang="ru-RU" sz="1050" b="1" dirty="0">
                <a:latin typeface="+mn-lt"/>
              </a:rPr>
              <a:t>. Воронеж и </a:t>
            </a:r>
            <a:r>
              <a:rPr lang="ru-RU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5485</a:t>
            </a:r>
            <a:r>
              <a:rPr lang="ru-RU" sz="1050" b="1" dirty="0" smtClean="0">
                <a:latin typeface="+mn-lt"/>
              </a:rPr>
              <a:t> граждан </a:t>
            </a:r>
            <a:r>
              <a:rPr lang="ru-RU" sz="1050" b="1" dirty="0">
                <a:latin typeface="+mn-lt"/>
              </a:rPr>
              <a:t>на территории муниципальных районов Воронежской области</a:t>
            </a:r>
            <a:r>
              <a:rPr lang="ru-RU" sz="1050" b="1" dirty="0" smtClean="0">
                <a:latin typeface="+mn-lt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ru-RU" sz="1050" b="1" dirty="0">
              <a:latin typeface="+mn-lt"/>
            </a:endParaRPr>
          </a:p>
          <a:p>
            <a:pPr algn="just">
              <a:spcAft>
                <a:spcPts val="600"/>
              </a:spcAft>
            </a:pPr>
            <a:r>
              <a:rPr lang="ru-RU" sz="1050" b="1" dirty="0">
                <a:latin typeface="+mn-lt"/>
              </a:rPr>
              <a:t>По состоянию на 01.06.2019 </a:t>
            </a:r>
            <a:r>
              <a:rPr lang="ru-RU" sz="1050" b="1" dirty="0" smtClean="0">
                <a:latin typeface="+mn-lt"/>
              </a:rPr>
              <a:t>многодетным гражданам </a:t>
            </a:r>
            <a:r>
              <a:rPr lang="ru-RU" sz="1050" b="1" dirty="0">
                <a:latin typeface="+mn-lt"/>
              </a:rPr>
              <a:t>предоставлено </a:t>
            </a:r>
            <a:r>
              <a:rPr lang="ru-RU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5237</a:t>
            </a:r>
            <a:r>
              <a:rPr lang="ru-RU" sz="105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050" b="1" dirty="0">
                <a:latin typeface="+mn-lt"/>
              </a:rPr>
              <a:t>земельных участков, в том числе: </a:t>
            </a: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992</a:t>
            </a:r>
            <a:r>
              <a:rPr lang="ru-RU" sz="1050" b="1" dirty="0">
                <a:latin typeface="+mn-lt"/>
              </a:rPr>
              <a:t> </a:t>
            </a:r>
            <a:r>
              <a:rPr lang="ru-RU" sz="1050" b="1" dirty="0" smtClean="0">
                <a:latin typeface="+mn-lt"/>
              </a:rPr>
              <a:t>участка </a:t>
            </a:r>
            <a:r>
              <a:rPr lang="ru-RU" sz="1050" b="1" dirty="0">
                <a:latin typeface="+mn-lt"/>
              </a:rPr>
              <a:t>многодетным семьям, проживающим на территории </a:t>
            </a:r>
            <a:r>
              <a:rPr lang="ru-RU" sz="1050" b="1" dirty="0" smtClean="0">
                <a:latin typeface="+mn-lt"/>
              </a:rPr>
              <a:t>г</a:t>
            </a:r>
            <a:r>
              <a:rPr lang="ru-RU" sz="1050" b="1" dirty="0">
                <a:latin typeface="+mn-lt"/>
              </a:rPr>
              <a:t>. Воронеж и </a:t>
            </a:r>
            <a:r>
              <a:rPr lang="ru-RU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4245</a:t>
            </a:r>
            <a:r>
              <a:rPr lang="ru-RU" sz="1050" b="1" dirty="0" smtClean="0">
                <a:latin typeface="+mn-lt"/>
              </a:rPr>
              <a:t> </a:t>
            </a:r>
            <a:r>
              <a:rPr lang="ru-RU" sz="1050" b="1" dirty="0">
                <a:latin typeface="+mn-lt"/>
              </a:rPr>
              <a:t>участков – проживающим на территории муниципальных образований Воронежской области</a:t>
            </a:r>
            <a:r>
              <a:rPr lang="ru-RU" sz="1050" b="1" dirty="0" smtClean="0">
                <a:latin typeface="+mn-lt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ru-RU" sz="1050" b="1" dirty="0" smtClean="0">
              <a:latin typeface="+mn-lt"/>
            </a:endParaRPr>
          </a:p>
          <a:p>
            <a:pPr algn="just">
              <a:spcAft>
                <a:spcPts val="600"/>
              </a:spcAft>
            </a:pPr>
            <a:r>
              <a:rPr lang="ru-RU" sz="1050" b="1" dirty="0">
                <a:latin typeface="+mn-lt"/>
              </a:rPr>
              <a:t>В настоящее время </a:t>
            </a:r>
            <a:r>
              <a:rPr lang="ru-RU" sz="1050" b="1" u="sng" dirty="0">
                <a:latin typeface="+mn-lt"/>
              </a:rPr>
              <a:t>в реестрах </a:t>
            </a:r>
            <a:r>
              <a:rPr lang="ru-RU" sz="1050" b="1" dirty="0">
                <a:latin typeface="+mn-lt"/>
              </a:rPr>
              <a:t>многодетных граждан, имеющих право на бесплатное предоставление земельных участков для индивидуального жилищного строительства, проживающих в г.о.г. Воронеж, состоит </a:t>
            </a:r>
            <a:r>
              <a:rPr lang="ru-RU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3395</a:t>
            </a:r>
            <a:r>
              <a:rPr lang="ru-RU" sz="1050" b="1" dirty="0">
                <a:latin typeface="+mn-lt"/>
              </a:rPr>
              <a:t> граждан, не обеспеченных земельными участками; в муниципальных районах Воронежской области – около </a:t>
            </a:r>
            <a:r>
              <a:rPr lang="ru-RU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1300</a:t>
            </a:r>
            <a:r>
              <a:rPr lang="ru-RU" sz="1050" b="1" dirty="0">
                <a:latin typeface="+mn-lt"/>
              </a:rPr>
              <a:t> граждан</a:t>
            </a:r>
            <a:r>
              <a:rPr lang="ru-RU" sz="1050" b="1" dirty="0" smtClean="0">
                <a:latin typeface="+mn-lt"/>
              </a:rPr>
              <a:t>.</a:t>
            </a:r>
            <a:endParaRPr lang="ru-RU" sz="1050" b="1" dirty="0"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3264" y="124327"/>
            <a:ext cx="7507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DF7F"/>
              </a:buClr>
              <a:buSzPct val="70000"/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Предоставление земельных участков </a:t>
            </a:r>
            <a:endParaRPr lang="ru-RU" sz="2000" b="1" dirty="0" smtClean="0">
              <a:solidFill>
                <a:schemeClr val="bg1"/>
              </a:solidFill>
              <a:latin typeface="+mn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DF7F"/>
              </a:buClr>
              <a:buSzPct val="70000"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многодетным гражданам на территории Воронежской области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508" y="140207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шт.</a:t>
            </a:r>
            <a:endParaRPr lang="ru-RU" sz="1400" dirty="0"/>
          </a:p>
        </p:txBody>
      </p:sp>
      <p:pic>
        <p:nvPicPr>
          <p:cNvPr id="9" name="Picture 4" descr="http://gov.cap.ru/UserFiles/news/201705/26/Original/zem-mnogo-d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9381" y="5265204"/>
            <a:ext cx="1641942" cy="993647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E219-9310-414E-AB52-CCFE7DAE15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21341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Воронежской области от 26.09.2013 № 838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мониторинге и оценке эффективности развития муниципальных районов, городских округов и поселений, являющихся административными центрами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муниципальных районов Воронежской области»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3548" y="1592797"/>
            <a:ext cx="615668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</a:pPr>
            <a:r>
              <a:rPr lang="ru-RU" sz="1400" b="1" dirty="0" smtClean="0">
                <a:solidFill>
                  <a:srgbClr val="003399"/>
                </a:solidFill>
                <a:latin typeface="+mn-lt"/>
              </a:rPr>
              <a:t>●	Ежегодно заключается соглашение между правительством Воронежской области и администрацией муниципального образования о достижении значений региональных показателей эффективности развития муниципальных образований Воронежской области (на плановый период)</a:t>
            </a:r>
          </a:p>
          <a:p>
            <a:pPr marL="342900" indent="-342900" algn="just">
              <a:spcAft>
                <a:spcPts val="600"/>
              </a:spcAft>
            </a:pPr>
            <a:r>
              <a:rPr lang="ru-RU" sz="1400" b="1" dirty="0" smtClean="0">
                <a:solidFill>
                  <a:srgbClr val="003399"/>
                </a:solidFill>
                <a:latin typeface="+mn-lt"/>
              </a:rPr>
              <a:t>●	</a:t>
            </a:r>
            <a:r>
              <a:rPr lang="ru-RU" sz="1400" b="1" u="sng" dirty="0" smtClean="0">
                <a:solidFill>
                  <a:srgbClr val="C00000"/>
                </a:solidFill>
                <a:latin typeface="+mn-lt"/>
              </a:rPr>
              <a:t>До 10 ноября </a:t>
            </a:r>
            <a:r>
              <a:rPr lang="ru-RU" sz="1400" b="1" dirty="0" smtClean="0">
                <a:solidFill>
                  <a:srgbClr val="003399"/>
                </a:solidFill>
                <a:latin typeface="+mn-lt"/>
              </a:rPr>
              <a:t>– расчет и ввод в автоматизированную систему оценки эффективности деятельности ОМС муниципальных образований прогнозных значений показателей на текущий и плановый периоды, а также фактических значений за период</a:t>
            </a:r>
          </a:p>
          <a:p>
            <a:pPr marL="342900" indent="-342900" algn="just">
              <a:spcAft>
                <a:spcPts val="600"/>
              </a:spcAft>
            </a:pPr>
            <a:r>
              <a:rPr lang="ru-RU" sz="1400" b="1" dirty="0" smtClean="0">
                <a:solidFill>
                  <a:srgbClr val="003399"/>
                </a:solidFill>
                <a:latin typeface="+mn-lt"/>
              </a:rPr>
              <a:t>●	До 20 ноября – согласование с ИОГВ значения показателей</a:t>
            </a:r>
          </a:p>
          <a:p>
            <a:pPr marL="342900" indent="-342900" algn="just">
              <a:spcAft>
                <a:spcPts val="600"/>
              </a:spcAft>
            </a:pPr>
            <a:r>
              <a:rPr lang="ru-RU" sz="1400" b="1" dirty="0" smtClean="0">
                <a:solidFill>
                  <a:srgbClr val="003399"/>
                </a:solidFill>
                <a:latin typeface="+mn-lt"/>
              </a:rPr>
              <a:t>●	До 15 декабря – заключение соглашения с правительством </a:t>
            </a:r>
            <a:r>
              <a:rPr lang="ru-RU" sz="1400" b="1" dirty="0" smtClean="0">
                <a:solidFill>
                  <a:srgbClr val="003399"/>
                </a:solidFill>
              </a:rPr>
              <a:t>Воронежской области на будущий год</a:t>
            </a:r>
          </a:p>
          <a:p>
            <a:pPr marL="342900" indent="-342900" algn="just">
              <a:spcAft>
                <a:spcPts val="600"/>
              </a:spcAft>
            </a:pPr>
            <a:r>
              <a:rPr lang="ru-RU" sz="1400" b="1" dirty="0" smtClean="0">
                <a:solidFill>
                  <a:srgbClr val="003399"/>
                </a:solidFill>
              </a:rPr>
              <a:t>●	</a:t>
            </a:r>
            <a:r>
              <a:rPr lang="ru-RU" sz="1400" b="1" u="sng" dirty="0" smtClean="0">
                <a:solidFill>
                  <a:srgbClr val="C00000"/>
                </a:solidFill>
              </a:rPr>
              <a:t>До 1 июля </a:t>
            </a:r>
            <a:r>
              <a:rPr lang="ru-RU" sz="1400" b="1" dirty="0" smtClean="0">
                <a:solidFill>
                  <a:srgbClr val="003399"/>
                </a:solidFill>
              </a:rPr>
              <a:t>– актуализация плановых значений показателей путем расчета и ввода в автоматизированную систему уточненных значений показателей, их согласования с ИОГВ, направление </a:t>
            </a:r>
            <a:r>
              <a:rPr lang="ru-RU" sz="1400" b="1" u="sng" dirty="0" smtClean="0">
                <a:solidFill>
                  <a:srgbClr val="003399"/>
                </a:solidFill>
              </a:rPr>
              <a:t>пояснительных записок</a:t>
            </a:r>
            <a:r>
              <a:rPr lang="ru-RU" sz="1400" b="1" dirty="0" smtClean="0">
                <a:solidFill>
                  <a:srgbClr val="003399"/>
                </a:solidFill>
              </a:rPr>
              <a:t> с обоснованием актуализированных плановых значений показателей </a:t>
            </a:r>
          </a:p>
          <a:p>
            <a:pPr marL="342900" indent="-342900" algn="just">
              <a:spcAft>
                <a:spcPts val="600"/>
              </a:spcAft>
            </a:pPr>
            <a:r>
              <a:rPr lang="ru-RU" sz="1400" b="1" dirty="0" smtClean="0">
                <a:solidFill>
                  <a:srgbClr val="003399"/>
                </a:solidFill>
              </a:rPr>
              <a:t>●	До 1 августа – заключение дополнительного соглашения (при необходимости)</a:t>
            </a:r>
          </a:p>
          <a:p>
            <a:pPr marL="228600" indent="-228600" algn="just">
              <a:spcAft>
                <a:spcPts val="600"/>
              </a:spcAft>
            </a:pPr>
            <a:endParaRPr lang="ru-RU" sz="1400" b="1" dirty="0" smtClean="0">
              <a:latin typeface="+mn-lt"/>
            </a:endParaRPr>
          </a:p>
        </p:txBody>
      </p:sp>
      <p:pic>
        <p:nvPicPr>
          <p:cNvPr id="13" name="Picture 6" descr="ÐÐ¾ÑÐ¾Ð¶ÐµÐµ Ð¸Ð·Ð¾Ð±ÑÐ°Ð¶ÐµÐ½Ð¸Ð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2456892"/>
            <a:ext cx="2381250" cy="2028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942A3-9FCA-4BCD-ABF0-BC479A7DC80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078603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Выполнение органами местного самоуправления плана по предоставлению земельных участков многодетным гражданам за 2019 год (по состоянию на 01.06.2019)</a:t>
            </a:r>
            <a:endParaRPr lang="ru-RU" sz="20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76882249"/>
              </p:ext>
            </p:extLst>
          </p:nvPr>
        </p:nvGraphicFramePr>
        <p:xfrm>
          <a:off x="71500" y="1520788"/>
          <a:ext cx="8964488" cy="442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5516" y="6129300"/>
            <a:ext cx="86769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            (% выполнения планового значения показателя эффективности предоставления земельных участков за 5 мес. 2019)</a:t>
            </a:r>
            <a:endParaRPr lang="ru-RU" sz="11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E219-9310-414E-AB52-CCFE7DAE158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95544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5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42836372"/>
              </p:ext>
            </p:extLst>
          </p:nvPr>
        </p:nvGraphicFramePr>
        <p:xfrm>
          <a:off x="0" y="1448780"/>
          <a:ext cx="9144000" cy="4879927"/>
        </p:xfrm>
        <a:graphic>
          <a:graphicData uri="http://schemas.openxmlformats.org/drawingml/2006/table">
            <a:tbl>
              <a:tblPr/>
              <a:tblGrid>
                <a:gridCol w="1187624"/>
                <a:gridCol w="811469"/>
                <a:gridCol w="962526"/>
                <a:gridCol w="870515"/>
                <a:gridCol w="834721"/>
                <a:gridCol w="1097398"/>
                <a:gridCol w="936411"/>
                <a:gridCol w="962526"/>
                <a:gridCol w="851465"/>
                <a:gridCol w="629345"/>
              </a:tblGrid>
              <a:tr h="8534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района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Всего многодетных граждан изъявило </a:t>
                      </a:r>
                    </a:p>
                    <a:p>
                      <a:pPr algn="ctr" fontAlgn="ctr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желание на получение з/у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предоставлено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з/участков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(2011 -  2019)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b="1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вып</a:t>
                      </a:r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. плана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за 5 мес.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района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Всего многодетных граждан изъявило </a:t>
                      </a:r>
                    </a:p>
                    <a:p>
                      <a:pPr algn="ctr" fontAlgn="ctr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желание на получение з/у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предоставлено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з/участков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(2011 -  2019)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b="1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вып</a:t>
                      </a:r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. плана за 5 мес.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Аннинский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Россошанский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517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432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460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93,9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Бобровский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225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165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138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Нововоронеж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190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117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125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93,6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Богучарский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229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126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126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Терновский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92,3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Грибановский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Борисоглебский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578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548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91,3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Каменский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Бутурлиновский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173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155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170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91,2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Кантемировский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Калачеевский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90,7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Нижнедевицкий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ru-RU" sz="9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ru-RU" sz="9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ru-RU" sz="9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Верхнехавский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145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140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156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44CC"/>
                          </a:solidFill>
                          <a:latin typeface="+mn-lt"/>
                          <a:ea typeface="Calibri"/>
                          <a:cs typeface="Times New Roman"/>
                        </a:rPr>
                        <a:t>89,7</a:t>
                      </a:r>
                      <a:endParaRPr lang="ru-RU" sz="900" b="1" dirty="0">
                        <a:solidFill>
                          <a:srgbClr val="0044C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Новохоперский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Подгоренский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89,3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Острогожский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Рамонский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266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137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155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88,4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Петропавловский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Каширский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221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137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160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85,6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95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Поворинский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Лискинский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527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418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83,6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Репьевский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Верхнемамонский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83,3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Семилукский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260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249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Ольховатский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82,6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Хохольский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147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147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120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Панинский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82,4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Эртильский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97,4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Павловский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404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267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354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75,4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Таловский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97,1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Воробьевский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71,4</a:t>
                      </a:r>
                      <a:endParaRPr lang="ru-RU" sz="9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Новоусманский 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840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569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602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94,5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42" marR="91442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5485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4245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4539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312806" cy="926753"/>
          </a:xfrm>
        </p:spPr>
        <p:txBody>
          <a:bodyPr/>
          <a:lstStyle/>
          <a:p>
            <a:pPr algn="ctr"/>
            <a:r>
              <a:rPr lang="ru-RU" sz="1600" dirty="0"/>
              <a:t>Предоставление земельных участков многодетным гражданам органами </a:t>
            </a:r>
            <a:r>
              <a:rPr lang="ru-RU" sz="1600" dirty="0" smtClean="0"/>
              <a:t>местного </a:t>
            </a:r>
            <a:r>
              <a:rPr lang="ru-RU" sz="1600" dirty="0"/>
              <a:t>самоуправления 2011-2019 гг</a:t>
            </a:r>
            <a:r>
              <a:rPr lang="ru-RU" sz="1600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по состоянию на 01.06.2019)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E219-9310-414E-AB52-CCFE7DAE158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44054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О ходе выполнения органами местного самоуправления показателя эффективности предоставления земельных участков семьям с тремя и более детьми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1950434"/>
              </p:ext>
            </p:extLst>
          </p:nvPr>
        </p:nvGraphicFramePr>
        <p:xfrm>
          <a:off x="-2628800" y="1340768"/>
          <a:ext cx="8339138" cy="467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71834985"/>
              </p:ext>
            </p:extLst>
          </p:nvPr>
        </p:nvGraphicFramePr>
        <p:xfrm>
          <a:off x="71500" y="1135487"/>
          <a:ext cx="9072500" cy="5526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7E219-9310-414E-AB52-CCFE7DAE158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62436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950" dirty="0" smtClean="0"/>
              <a:t>Проект Закона </a:t>
            </a:r>
            <a:r>
              <a:rPr lang="ru-RU" sz="1950" dirty="0"/>
              <a:t>Воронежской </a:t>
            </a:r>
            <a:r>
              <a:rPr lang="ru-RU" sz="1950" dirty="0" smtClean="0"/>
              <a:t>области</a:t>
            </a:r>
            <a:r>
              <a:rPr lang="ru-RU" sz="1950" dirty="0"/>
              <a:t/>
            </a:r>
            <a:br>
              <a:rPr lang="ru-RU" sz="1950" dirty="0"/>
            </a:br>
            <a:r>
              <a:rPr lang="ru-RU" sz="1950" dirty="0"/>
              <a:t>«О внесении изменений в Закон Воронежской области </a:t>
            </a:r>
            <a:r>
              <a:rPr lang="ru-RU" sz="1950" dirty="0" smtClean="0"/>
              <a:t/>
            </a:r>
            <a:br>
              <a:rPr lang="ru-RU" sz="1950" dirty="0" smtClean="0"/>
            </a:br>
            <a:r>
              <a:rPr lang="ru-RU" sz="1950" dirty="0" smtClean="0"/>
              <a:t>«</a:t>
            </a:r>
            <a:r>
              <a:rPr lang="ru-RU" sz="1950" dirty="0"/>
              <a:t>О регулировании земельных отношений на территории Воронежской области»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3548" y="1592797"/>
            <a:ext cx="615668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Дополняется статьей </a:t>
            </a:r>
            <a:r>
              <a:rPr lang="ru-RU" sz="1400" b="1" dirty="0">
                <a:solidFill>
                  <a:srgbClr val="FF0000"/>
                </a:solidFill>
                <a:latin typeface="+mn-lt"/>
              </a:rPr>
              <a:t>13.2. </a:t>
            </a:r>
            <a:r>
              <a:rPr lang="ru-RU" sz="1400" b="1" dirty="0">
                <a:latin typeface="+mn-lt"/>
              </a:rPr>
              <a:t>Порядок постановки </a:t>
            </a:r>
            <a:r>
              <a:rPr lang="ru-RU" sz="1400" b="1" dirty="0" smtClean="0">
                <a:latin typeface="+mn-lt"/>
              </a:rPr>
              <a:t>иных </a:t>
            </a:r>
            <a:r>
              <a:rPr lang="ru-RU" sz="1400" b="1" dirty="0">
                <a:latin typeface="+mn-lt"/>
              </a:rPr>
              <a:t>категорий </a:t>
            </a:r>
            <a:r>
              <a:rPr lang="ru-RU" sz="1400" b="1" dirty="0" smtClean="0">
                <a:latin typeface="+mn-lt"/>
              </a:rPr>
              <a:t>граждан, не относящихся к категории многодетных граждан, </a:t>
            </a:r>
            <a:r>
              <a:rPr lang="ru-RU" sz="1400" b="1" dirty="0">
                <a:latin typeface="+mn-lt"/>
              </a:rPr>
              <a:t>на учет в качестве лиц, имеющих право на предоставление земельных участков в собственность бесплатно, порядок снятия граждан с данного учета, порядок предоставления гражданам земельных участков в собственность </a:t>
            </a:r>
            <a:r>
              <a:rPr lang="ru-RU" sz="1400" b="1" dirty="0" smtClean="0">
                <a:latin typeface="+mn-lt"/>
              </a:rPr>
              <a:t>бесплатно.</a:t>
            </a:r>
            <a:r>
              <a:rPr lang="ru-RU" sz="1400" b="1" dirty="0" smtClean="0"/>
              <a:t> Вступление в силу </a:t>
            </a:r>
            <a:r>
              <a:rPr lang="ru-RU" sz="1400" b="1" dirty="0" smtClean="0">
                <a:solidFill>
                  <a:srgbClr val="FF0000"/>
                </a:solidFill>
              </a:rPr>
              <a:t>с 01.01.2021 г. 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Вводится </a:t>
            </a:r>
            <a:r>
              <a:rPr lang="ru-RU" sz="1400" b="1" dirty="0">
                <a:solidFill>
                  <a:srgbClr val="FF0000"/>
                </a:solidFill>
                <a:latin typeface="+mn-lt"/>
              </a:rPr>
              <a:t>критерий признания граждан нуждающимися </a:t>
            </a:r>
            <a:r>
              <a:rPr lang="ru-RU" sz="1400" b="1" dirty="0">
                <a:latin typeface="+mn-lt"/>
              </a:rPr>
              <a:t>в жилых помещениях в соответствии со статьей 51 Жилищного кодекса Российской </a:t>
            </a:r>
            <a:r>
              <a:rPr lang="ru-RU" sz="1400" b="1" dirty="0" smtClean="0">
                <a:latin typeface="+mn-lt"/>
              </a:rPr>
              <a:t>Федерации при постановке на учет для бесплатного получения земельного участка льготных категорий граждан. Вступление в силу </a:t>
            </a:r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с 01.01.2021 г.</a:t>
            </a:r>
          </a:p>
          <a:p>
            <a:pPr marL="228600" indent="-228600" algn="just">
              <a:spcAft>
                <a:spcPts val="600"/>
              </a:spcAft>
            </a:pP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3.  </a:t>
            </a:r>
            <a:r>
              <a:rPr lang="ru-RU" sz="1400" b="1" dirty="0" smtClean="0">
                <a:latin typeface="+mn-lt"/>
              </a:rPr>
              <a:t>Предусмотрена норма </a:t>
            </a:r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о возможности замены родителя </a:t>
            </a:r>
            <a:r>
              <a:rPr lang="ru-RU" sz="1400" b="1" dirty="0" smtClean="0">
                <a:latin typeface="+mn-lt"/>
              </a:rPr>
              <a:t>в случае    смерти гражданина, включенного в Реестр, а также по иным         причинам, на основании совместного заявления.</a:t>
            </a:r>
          </a:p>
          <a:p>
            <a:pPr marL="228600" indent="-228600" algn="just">
              <a:spcAft>
                <a:spcPts val="60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	</a:t>
            </a:r>
            <a:endParaRPr lang="ru-RU" sz="1400" b="1" dirty="0" smtClean="0">
              <a:latin typeface="+mn-lt"/>
            </a:endParaRPr>
          </a:p>
          <a:p>
            <a:pPr marL="228600" indent="-228600" algn="just">
              <a:spcAft>
                <a:spcPts val="600"/>
              </a:spcAft>
            </a:pPr>
            <a:endParaRPr lang="ru-RU" sz="1400" b="1" dirty="0" smtClean="0">
              <a:latin typeface="+mn-lt"/>
            </a:endParaRPr>
          </a:p>
        </p:txBody>
      </p:sp>
      <p:pic>
        <p:nvPicPr>
          <p:cNvPr id="13" name="Picture 6" descr="ÐÐ¾ÑÐ¾Ð¶ÐµÐµ Ð¸Ð·Ð¾Ð±ÑÐ°Ð¶ÐµÐ½Ð¸Ð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2456892"/>
            <a:ext cx="2381250" cy="2028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5597" y="5193196"/>
            <a:ext cx="7524836" cy="75608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Планируется проработать вопрос о введении нормы о </a:t>
            </a:r>
            <a:r>
              <a:rPr lang="ru-RU" sz="1400" b="1" dirty="0" smtClean="0">
                <a:solidFill>
                  <a:srgbClr val="FF0000"/>
                </a:solidFill>
              </a:rPr>
              <a:t>внеочередном праве 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 получение земельного участка </a:t>
            </a:r>
            <a:r>
              <a:rPr lang="ru-RU" sz="1400" b="1" dirty="0" smtClean="0">
                <a:solidFill>
                  <a:srgbClr val="FF0000"/>
                </a:solidFill>
              </a:rPr>
              <a:t>участниками Великой Отечественной войны</a:t>
            </a:r>
            <a:r>
              <a:rPr lang="ru-RU" sz="1400" b="1" dirty="0" smtClean="0"/>
              <a:t>.</a:t>
            </a:r>
            <a:endParaRPr lang="ru-RU" sz="1400" b="1" dirty="0" smtClean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942A3-9FCA-4BCD-ABF0-BC479A7DC80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078603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Задачи, стоящие перед департаментом имущественных и земельных отношений Воронежской области и органами местного самоуправления Воронежской области</a:t>
            </a: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656444549"/>
              </p:ext>
            </p:extLst>
          </p:nvPr>
        </p:nvGraphicFramePr>
        <p:xfrm>
          <a:off x="215516" y="1520788"/>
          <a:ext cx="87489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5C46B-4DAF-4609-8D74-23654FC9CED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32560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719572" y="3140968"/>
            <a:ext cx="8032825" cy="158273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 ЗА  ВНИМАНИЕ!</a:t>
            </a:r>
            <a:br>
              <a:rPr lang="ru-RU" dirty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46374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pptselling_tp01017848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Презентация12" id="{4672CCF8-AD9B-4979-B706-4B4AF7B3A0FC}" vid="{953991ED-C2C6-4AA3-A389-21BD940FA2FD}"/>
    </a:ext>
  </a:extLst>
</a:theme>
</file>

<file path=ppt/theme/theme2.xml><?xml version="1.0" encoding="utf-8"?>
<a:theme xmlns:a="http://schemas.openxmlformats.org/drawingml/2006/main" name="1_ms_pptselling_tp01017848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Презентация12" id="{4672CCF8-AD9B-4979-B706-4B4AF7B3A0FC}" vid="{953991ED-C2C6-4AA3-A389-21BD940FA2FD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5_причин-для Посольства Канады" id="{883E0D99-FDC1-47F0-A9BF-D7F10A943BE6}" vid="{1158C8C3-0939-4596-8C47-023F4BB1A071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1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5_причин-для Посольства Канады" id="{883E0D99-FDC1-47F0-A9BF-D7F10A943BE6}" vid="{366381F3-9C69-4744-8C8A-E88CEE25B4B2}"/>
    </a:ext>
  </a:extLst>
</a:theme>
</file>

<file path=ppt/theme/theme5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2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5_причин-для Посольства Канады" id="{883E0D99-FDC1-47F0-A9BF-D7F10A943BE6}" vid="{F4A1091C-1297-43F5-B51B-952147383543}"/>
    </a:ext>
  </a:extLst>
</a:theme>
</file>

<file path=ppt/theme/theme6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3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5_причин-для Посольства Канады" id="{883E0D99-FDC1-47F0-A9BF-D7F10A943BE6}" vid="{3AF05472-DE16-43DC-BE4E-3361C754BFAD}"/>
    </a:ext>
  </a:extLst>
</a:theme>
</file>

<file path=ppt/theme/theme7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4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5_причин-для Посольства Канады" id="{883E0D99-FDC1-47F0-A9BF-D7F10A943BE6}" vid="{0D6514DC-ACE4-41E4-9351-CCB99FDCBE8D}"/>
    </a:ext>
  </a:extLst>
</a:theme>
</file>

<file path=ppt/theme/theme8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5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5_причин-для Посольства Канады" id="{883E0D99-FDC1-47F0-A9BF-D7F10A943BE6}" vid="{982C76F2-2FA1-4694-A7A9-A382B498DD94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Продажа продукта или услуг</Template>
  <TotalTime>35356</TotalTime>
  <Words>842</Words>
  <Application>Microsoft Office PowerPoint</Application>
  <PresentationFormat>Экран (4:3)</PresentationFormat>
  <Paragraphs>313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ms_pptselling_tp01017848</vt:lpstr>
      <vt:lpstr>1_ms_pptselling_tp01017848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Слайд 1</vt:lpstr>
      <vt:lpstr>Слайд 2</vt:lpstr>
      <vt:lpstr> Постановление правительства Воронежской области от 26.09.2013 № 838  «О мониторинге и оценке эффективности развития муниципальных районов, городских округов и поселений, являющихся административными центрами  муниципальных районов Воронежской области»  </vt:lpstr>
      <vt:lpstr>Выполнение органами местного самоуправления плана по предоставлению земельных участков многодетным гражданам за 2019 год (по состоянию на 01.06.2019)</vt:lpstr>
      <vt:lpstr>Предоставление земельных участков многодетным гражданам органами местного самоуправления 2011-2019 гг. (по состоянию на 01.06.2019) </vt:lpstr>
      <vt:lpstr>О ходе выполнения органами местного самоуправления показателя эффективности предоставления земельных участков семьям с тремя и более детьми</vt:lpstr>
      <vt:lpstr>Проект Закона Воронежской области «О внесении изменений в Закон Воронежской области  «О регулировании земельных отношений на территории Воронежской области»</vt:lpstr>
      <vt:lpstr>Задачи, стоящие перед департаментом имущественных и земельных отношений Воронежской области и органами местного самоуправления Воронежской области</vt:lpstr>
      <vt:lpstr>СПАСИБО  ЗА 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   ЗАВОД</dc:title>
  <dc:creator>User</dc:creator>
  <cp:lastModifiedBy>PisarevaTE</cp:lastModifiedBy>
  <cp:revision>2514</cp:revision>
  <cp:lastPrinted>2019-06-19T13:03:27Z</cp:lastPrinted>
  <dcterms:created xsi:type="dcterms:W3CDTF">2009-01-26T08:40:29Z</dcterms:created>
  <dcterms:modified xsi:type="dcterms:W3CDTF">2019-06-28T06:47:34Z</dcterms:modified>
</cp:coreProperties>
</file>